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7" r:id="rId2"/>
    <p:sldId id="259" r:id="rId3"/>
    <p:sldId id="260" r:id="rId4"/>
    <p:sldId id="258" r:id="rId5"/>
    <p:sldId id="261" r:id="rId6"/>
    <p:sldId id="262" r:id="rId7"/>
    <p:sldId id="263" r:id="rId8"/>
    <p:sldId id="264" r:id="rId9"/>
    <p:sldId id="266" r:id="rId10"/>
    <p:sldId id="267"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p:restoredTop sz="96327"/>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1078435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2416507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251773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837720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2901866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194832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6731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2717647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3099999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1870266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2/28/24</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1890112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2/28/24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95836268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 name="Rectangle 28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2" name="Freeform: Shape 29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94" name="Freeform: Shape 29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96" name="Freeform: Shape 29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9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99" name="Freeform: Shape 29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00" name="Freeform: Shape 29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01" name="Freeform: Shape 30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02" name="Freeform: Shape 30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03" name="Freeform: Shape 30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04" name="Freeform: Shape 30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05" name="Freeform: Shape 30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0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08" name="Freeform: Shape 30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09" name="Freeform: Shape 30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10" name="Freeform: Shape 30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11" name="Freeform: Shape 31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12" name="Freeform: Shape 31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13" name="Freeform: Shape 31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14" name="Freeform: Shape 31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useBgFill="1">
        <p:nvSpPr>
          <p:cNvPr id="316" name="Rectangle 3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 name="Rectangle 31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20"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21" name="Freeform: Shape 32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2" name="Freeform: Shape 32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23" name="Freeform: Shape 32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24" name="Freeform: Shape 32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25" name="Freeform: Shape 32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26" name="Freeform: Shape 32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27" name="Freeform: Shape 32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28" name="Freeform: Shape 32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7" name="ZoneTexte 6">
            <a:extLst>
              <a:ext uri="{FF2B5EF4-FFF2-40B4-BE49-F238E27FC236}">
                <a16:creationId xmlns:a16="http://schemas.microsoft.com/office/drawing/2014/main" id="{466ACB26-29D5-7167-1C8A-6739E9FD45D4}"/>
              </a:ext>
            </a:extLst>
          </p:cNvPr>
          <p:cNvSpPr txBox="1"/>
          <p:nvPr/>
        </p:nvSpPr>
        <p:spPr>
          <a:xfrm>
            <a:off x="1005653" y="744909"/>
            <a:ext cx="3797669" cy="3155419"/>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n-US" sz="4400" dirty="0">
                <a:solidFill>
                  <a:schemeClr val="tx2"/>
                </a:solidFill>
                <a:latin typeface="+mj-lt"/>
                <a:ea typeface="+mj-ea"/>
                <a:cs typeface="+mj-cs"/>
              </a:rPr>
              <a:t>Veille informationnelle pour la création du site </a:t>
            </a:r>
          </a:p>
          <a:p>
            <a:pPr>
              <a:lnSpc>
                <a:spcPct val="90000"/>
              </a:lnSpc>
              <a:spcBef>
                <a:spcPct val="0"/>
              </a:spcBef>
              <a:spcAft>
                <a:spcPts val="600"/>
              </a:spcAft>
            </a:pPr>
            <a:r>
              <a:rPr lang="en-US" sz="4400" dirty="0">
                <a:solidFill>
                  <a:schemeClr val="tx2"/>
                </a:solidFill>
                <a:latin typeface="+mj-lt"/>
                <a:ea typeface="+mj-ea"/>
                <a:cs typeface="+mj-cs"/>
              </a:rPr>
              <a:t>Menu Maker by Qwenta</a:t>
            </a:r>
          </a:p>
        </p:txBody>
      </p:sp>
      <p:grpSp>
        <p:nvGrpSpPr>
          <p:cNvPr id="330"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331" name="Straight Connector 33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32" name="Straight Connector 33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8" name="Image 7">
            <a:extLst>
              <a:ext uri="{FF2B5EF4-FFF2-40B4-BE49-F238E27FC236}">
                <a16:creationId xmlns:a16="http://schemas.microsoft.com/office/drawing/2014/main" id="{E75A5A07-8ACE-F500-4DD4-0ECB140BEEDF}"/>
              </a:ext>
            </a:extLst>
          </p:cNvPr>
          <p:cNvPicPr>
            <a:picLocks noChangeAspect="1"/>
          </p:cNvPicPr>
          <p:nvPr/>
        </p:nvPicPr>
        <p:blipFill rotWithShape="1">
          <a:blip r:embed="rId2"/>
          <a:srcRect l="1918"/>
          <a:stretch/>
        </p:blipFill>
        <p:spPr>
          <a:xfrm>
            <a:off x="5186557" y="2178006"/>
            <a:ext cx="6402214" cy="2496733"/>
          </a:xfrm>
          <a:prstGeom prst="rect">
            <a:avLst/>
          </a:prstGeom>
        </p:spPr>
      </p:pic>
      <p:grpSp>
        <p:nvGrpSpPr>
          <p:cNvPr id="334"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35" name="Freeform: Shape 33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6"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38" name="Freeform: Shape 33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39" name="Freeform: Shape 33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40" name="Freeform: Shape 33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41" name="Freeform: Shape 34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42" name="Freeform: Shape 34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43" name="Freeform: Shape 34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44" name="Freeform: Shape 34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337" name="Freeform: Shape 33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325935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B58B46C-47D5-FD33-7DD8-D3092A158983}"/>
              </a:ext>
            </a:extLst>
          </p:cNvPr>
          <p:cNvSpPr txBox="1"/>
          <p:nvPr/>
        </p:nvSpPr>
        <p:spPr>
          <a:xfrm>
            <a:off x="510262" y="471191"/>
            <a:ext cx="11051474" cy="605294"/>
          </a:xfrm>
          <a:prstGeom prst="rect">
            <a:avLst/>
          </a:prstGeom>
          <a:noFill/>
        </p:spPr>
        <p:txBody>
          <a:bodyPr wrap="square">
            <a:spAutoFit/>
          </a:bodyPr>
          <a:lstStyle/>
          <a:p>
            <a:pPr algn="ctr">
              <a:lnSpc>
                <a:spcPct val="110000"/>
              </a:lnSpc>
              <a:spcBef>
                <a:spcPct val="0"/>
              </a:spcBef>
              <a:spcAft>
                <a:spcPts val="600"/>
              </a:spcAft>
            </a:pPr>
            <a:r>
              <a:rPr lang="en-US" sz="3200" cap="all" spc="600" dirty="0">
                <a:solidFill>
                  <a:schemeClr val="tx2"/>
                </a:solidFill>
                <a:latin typeface="+mj-lt"/>
                <a:ea typeface="+mj-ea"/>
                <a:cs typeface="+mj-cs"/>
              </a:rPr>
              <a:t>Librairie CSS</a:t>
            </a:r>
          </a:p>
        </p:txBody>
      </p:sp>
      <p:pic>
        <p:nvPicPr>
          <p:cNvPr id="5" name="Image 4">
            <a:extLst>
              <a:ext uri="{FF2B5EF4-FFF2-40B4-BE49-F238E27FC236}">
                <a16:creationId xmlns:a16="http://schemas.microsoft.com/office/drawing/2014/main" id="{0D62F035-05A4-48A5-9189-D1C99336D9CE}"/>
              </a:ext>
            </a:extLst>
          </p:cNvPr>
          <p:cNvPicPr>
            <a:picLocks noChangeAspect="1"/>
          </p:cNvPicPr>
          <p:nvPr/>
        </p:nvPicPr>
        <p:blipFill>
          <a:blip r:embed="rId2"/>
          <a:stretch>
            <a:fillRect/>
          </a:stretch>
        </p:blipFill>
        <p:spPr>
          <a:xfrm>
            <a:off x="2989474" y="1473900"/>
            <a:ext cx="2479212" cy="1657066"/>
          </a:xfrm>
          <a:prstGeom prst="rect">
            <a:avLst/>
          </a:prstGeom>
        </p:spPr>
      </p:pic>
      <p:pic>
        <p:nvPicPr>
          <p:cNvPr id="6" name="Image 5">
            <a:extLst>
              <a:ext uri="{FF2B5EF4-FFF2-40B4-BE49-F238E27FC236}">
                <a16:creationId xmlns:a16="http://schemas.microsoft.com/office/drawing/2014/main" id="{0C4AC634-7FC7-4474-4971-BB123562736D}"/>
              </a:ext>
            </a:extLst>
          </p:cNvPr>
          <p:cNvPicPr>
            <a:picLocks noChangeAspect="1"/>
          </p:cNvPicPr>
          <p:nvPr/>
        </p:nvPicPr>
        <p:blipFill>
          <a:blip r:embed="rId3"/>
          <a:stretch>
            <a:fillRect/>
          </a:stretch>
        </p:blipFill>
        <p:spPr>
          <a:xfrm>
            <a:off x="2949378" y="3198197"/>
            <a:ext cx="2622319" cy="1641773"/>
          </a:xfrm>
          <a:prstGeom prst="rect">
            <a:avLst/>
          </a:prstGeom>
        </p:spPr>
      </p:pic>
      <p:pic>
        <p:nvPicPr>
          <p:cNvPr id="7" name="Image 6">
            <a:extLst>
              <a:ext uri="{FF2B5EF4-FFF2-40B4-BE49-F238E27FC236}">
                <a16:creationId xmlns:a16="http://schemas.microsoft.com/office/drawing/2014/main" id="{B21AEE38-CF7E-FE9E-CD23-A26F161003F5}"/>
              </a:ext>
            </a:extLst>
          </p:cNvPr>
          <p:cNvPicPr>
            <a:picLocks noChangeAspect="1"/>
          </p:cNvPicPr>
          <p:nvPr/>
        </p:nvPicPr>
        <p:blipFill rotWithShape="1">
          <a:blip r:embed="rId4"/>
          <a:srcRect l="6328" t="5890" r="5530" b="8816"/>
          <a:stretch/>
        </p:blipFill>
        <p:spPr>
          <a:xfrm>
            <a:off x="2668915" y="4785139"/>
            <a:ext cx="2552735" cy="1725211"/>
          </a:xfrm>
          <a:prstGeom prst="rect">
            <a:avLst/>
          </a:prstGeom>
        </p:spPr>
      </p:pic>
      <p:pic>
        <p:nvPicPr>
          <p:cNvPr id="8" name="Image 7">
            <a:extLst>
              <a:ext uri="{FF2B5EF4-FFF2-40B4-BE49-F238E27FC236}">
                <a16:creationId xmlns:a16="http://schemas.microsoft.com/office/drawing/2014/main" id="{9407085A-D3C0-033B-3BB3-2D48B00EE8F1}"/>
              </a:ext>
            </a:extLst>
          </p:cNvPr>
          <p:cNvPicPr>
            <a:picLocks noChangeAspect="1"/>
          </p:cNvPicPr>
          <p:nvPr/>
        </p:nvPicPr>
        <p:blipFill>
          <a:blip r:embed="rId5"/>
          <a:stretch>
            <a:fillRect/>
          </a:stretch>
        </p:blipFill>
        <p:spPr>
          <a:xfrm>
            <a:off x="687715" y="4700900"/>
            <a:ext cx="1981200" cy="1809450"/>
          </a:xfrm>
          <a:prstGeom prst="rect">
            <a:avLst/>
          </a:prstGeom>
        </p:spPr>
      </p:pic>
      <p:pic>
        <p:nvPicPr>
          <p:cNvPr id="9" name="Image 8">
            <a:extLst>
              <a:ext uri="{FF2B5EF4-FFF2-40B4-BE49-F238E27FC236}">
                <a16:creationId xmlns:a16="http://schemas.microsoft.com/office/drawing/2014/main" id="{2DB035A1-E5CD-F1F2-1EC6-45E67D927832}"/>
              </a:ext>
            </a:extLst>
          </p:cNvPr>
          <p:cNvPicPr>
            <a:picLocks noChangeAspect="1"/>
          </p:cNvPicPr>
          <p:nvPr/>
        </p:nvPicPr>
        <p:blipFill>
          <a:blip r:embed="rId6"/>
          <a:stretch>
            <a:fillRect/>
          </a:stretch>
        </p:blipFill>
        <p:spPr>
          <a:xfrm>
            <a:off x="438709" y="3574139"/>
            <a:ext cx="2479212" cy="1211000"/>
          </a:xfrm>
          <a:prstGeom prst="rect">
            <a:avLst/>
          </a:prstGeom>
        </p:spPr>
      </p:pic>
      <p:pic>
        <p:nvPicPr>
          <p:cNvPr id="10" name="Image 9">
            <a:extLst>
              <a:ext uri="{FF2B5EF4-FFF2-40B4-BE49-F238E27FC236}">
                <a16:creationId xmlns:a16="http://schemas.microsoft.com/office/drawing/2014/main" id="{58DE58C3-886A-DD56-908B-FF926AFAF4FA}"/>
              </a:ext>
            </a:extLst>
          </p:cNvPr>
          <p:cNvPicPr>
            <a:picLocks noChangeAspect="1"/>
          </p:cNvPicPr>
          <p:nvPr/>
        </p:nvPicPr>
        <p:blipFill rotWithShape="1">
          <a:blip r:embed="rId7"/>
          <a:srcRect l="1248" t="36831" b="-6264"/>
          <a:stretch/>
        </p:blipFill>
        <p:spPr>
          <a:xfrm>
            <a:off x="510262" y="2260655"/>
            <a:ext cx="2407659" cy="1281211"/>
          </a:xfrm>
          <a:prstGeom prst="rect">
            <a:avLst/>
          </a:prstGeom>
        </p:spPr>
      </p:pic>
      <p:pic>
        <p:nvPicPr>
          <p:cNvPr id="11" name="Image 10">
            <a:extLst>
              <a:ext uri="{FF2B5EF4-FFF2-40B4-BE49-F238E27FC236}">
                <a16:creationId xmlns:a16="http://schemas.microsoft.com/office/drawing/2014/main" id="{1EF64E34-A955-BDD0-4B46-337C85429FCC}"/>
              </a:ext>
            </a:extLst>
          </p:cNvPr>
          <p:cNvPicPr>
            <a:picLocks noChangeAspect="1"/>
          </p:cNvPicPr>
          <p:nvPr/>
        </p:nvPicPr>
        <p:blipFill>
          <a:blip r:embed="rId8"/>
          <a:stretch>
            <a:fillRect/>
          </a:stretch>
        </p:blipFill>
        <p:spPr>
          <a:xfrm>
            <a:off x="367156" y="1049654"/>
            <a:ext cx="2622318" cy="1211001"/>
          </a:xfrm>
          <a:prstGeom prst="rect">
            <a:avLst/>
          </a:prstGeom>
        </p:spPr>
      </p:pic>
      <p:sp>
        <p:nvSpPr>
          <p:cNvPr id="12" name="ZoneTexte 11">
            <a:extLst>
              <a:ext uri="{FF2B5EF4-FFF2-40B4-BE49-F238E27FC236}">
                <a16:creationId xmlns:a16="http://schemas.microsoft.com/office/drawing/2014/main" id="{CC54116B-6D08-9C9E-2F9D-BEE04BB5B79C}"/>
              </a:ext>
            </a:extLst>
          </p:cNvPr>
          <p:cNvSpPr txBox="1"/>
          <p:nvPr/>
        </p:nvSpPr>
        <p:spPr>
          <a:xfrm>
            <a:off x="7020731" y="2076773"/>
            <a:ext cx="3911875" cy="3385542"/>
          </a:xfrm>
          <a:prstGeom prst="rect">
            <a:avLst/>
          </a:prstGeom>
          <a:noFill/>
        </p:spPr>
        <p:txBody>
          <a:bodyPr wrap="square" rtlCol="0">
            <a:spAutoFit/>
          </a:bodyPr>
          <a:lstStyle/>
          <a:p>
            <a:pPr marL="457200" indent="-457200">
              <a:buFont typeface="Wingdings" pitchFamily="2" charset="2"/>
              <a:buChar char="Ø"/>
            </a:pPr>
            <a:r>
              <a:rPr lang="fr-FR" sz="2800" dirty="0"/>
              <a:t>MDN Web Docs</a:t>
            </a:r>
          </a:p>
          <a:p>
            <a:pPr marL="457200" indent="-457200">
              <a:buFont typeface="Wingdings" pitchFamily="2" charset="2"/>
              <a:buChar char="Ø"/>
            </a:pPr>
            <a:r>
              <a:rPr lang="fr-FR" sz="2800" dirty="0"/>
              <a:t>Tailwind CSS</a:t>
            </a:r>
          </a:p>
          <a:p>
            <a:pPr marL="457200" indent="-457200">
              <a:buFont typeface="Wingdings" pitchFamily="2" charset="2"/>
              <a:buChar char="Ø"/>
            </a:pPr>
            <a:r>
              <a:rPr lang="fr-FR" sz="2800" dirty="0"/>
              <a:t>W3schools</a:t>
            </a:r>
          </a:p>
          <a:p>
            <a:pPr marL="457200" indent="-457200">
              <a:buFont typeface="Wingdings" pitchFamily="2" charset="2"/>
              <a:buChar char="Ø"/>
            </a:pPr>
            <a:r>
              <a:rPr lang="fr-FR" sz="2800" dirty="0"/>
              <a:t>Flexbox</a:t>
            </a:r>
          </a:p>
          <a:p>
            <a:pPr marL="457200" indent="-457200">
              <a:buFont typeface="Wingdings" pitchFamily="2" charset="2"/>
              <a:buChar char="Ø"/>
            </a:pPr>
            <a:r>
              <a:rPr lang="fr-FR" sz="2800" dirty="0"/>
              <a:t>Bulma</a:t>
            </a:r>
          </a:p>
          <a:p>
            <a:pPr marL="457200" indent="-457200">
              <a:buFont typeface="Wingdings" pitchFamily="2" charset="2"/>
              <a:buChar char="Ø"/>
            </a:pPr>
            <a:r>
              <a:rPr lang="fr-FR" sz="2800" dirty="0"/>
              <a:t>Panda</a:t>
            </a:r>
          </a:p>
          <a:p>
            <a:pPr marL="457200" indent="-457200">
              <a:buFont typeface="Wingdings" pitchFamily="2" charset="2"/>
              <a:buChar char="Ø"/>
            </a:pPr>
            <a:r>
              <a:rPr lang="fr-FR" sz="2800" dirty="0"/>
              <a:t>Boostrap</a:t>
            </a:r>
          </a:p>
          <a:p>
            <a:endParaRPr lang="fr-FR" dirty="0"/>
          </a:p>
        </p:txBody>
      </p:sp>
    </p:spTree>
    <p:extLst>
      <p:ext uri="{BB962C8B-B14F-4D97-AF65-F5344CB8AC3E}">
        <p14:creationId xmlns:p14="http://schemas.microsoft.com/office/powerpoint/2010/main" val="2043675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5"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 name="Freeform: Shape 45">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Freeform: Shape 46">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8" name="Freeform: Shape 47">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9" name="Freeform: Shape 48">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50" name="Freeform: Shape 49">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51" name="Freeform: Shape 50">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52" name="Freeform: Shape 51">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53" name="Freeform: Shape 52">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4" name="ZoneTexte 3">
            <a:extLst>
              <a:ext uri="{FF2B5EF4-FFF2-40B4-BE49-F238E27FC236}">
                <a16:creationId xmlns:a16="http://schemas.microsoft.com/office/drawing/2014/main" id="{6447DD7C-9EEC-D25E-2763-82703DF6EBC3}"/>
              </a:ext>
            </a:extLst>
          </p:cNvPr>
          <p:cNvSpPr txBox="1"/>
          <p:nvPr/>
        </p:nvSpPr>
        <p:spPr>
          <a:xfrm>
            <a:off x="1198182" y="559813"/>
            <a:ext cx="10246090" cy="1471193"/>
          </a:xfrm>
          <a:prstGeom prst="rect">
            <a:avLst/>
          </a:prstGeom>
        </p:spPr>
        <p:txBody>
          <a:bodyPr vert="horz" lIns="91440" tIns="45720" rIns="91440" bIns="45720" rtlCol="0" anchor="ctr">
            <a:normAutofit/>
          </a:bodyPr>
          <a:lstStyle/>
          <a:p>
            <a:pPr algn="ctr">
              <a:spcBef>
                <a:spcPct val="0"/>
              </a:spcBef>
              <a:spcAft>
                <a:spcPts val="600"/>
              </a:spcAft>
            </a:pPr>
            <a:r>
              <a:rPr lang="en-US" sz="3200" kern="1200" cap="all" spc="600" dirty="0">
                <a:solidFill>
                  <a:schemeClr val="tx2"/>
                </a:solidFill>
                <a:latin typeface="+mj-lt"/>
                <a:ea typeface="+mj-ea"/>
                <a:cs typeface="+mj-cs"/>
              </a:rPr>
              <a:t>Veille informationnelle </a:t>
            </a:r>
          </a:p>
        </p:txBody>
      </p:sp>
      <p:sp>
        <p:nvSpPr>
          <p:cNvPr id="7" name="ZoneTexte 6">
            <a:extLst>
              <a:ext uri="{FF2B5EF4-FFF2-40B4-BE49-F238E27FC236}">
                <a16:creationId xmlns:a16="http://schemas.microsoft.com/office/drawing/2014/main" id="{B956F487-BB37-F1C6-A61F-257738CA4E7C}"/>
              </a:ext>
            </a:extLst>
          </p:cNvPr>
          <p:cNvSpPr txBox="1"/>
          <p:nvPr/>
        </p:nvSpPr>
        <p:spPr>
          <a:xfrm>
            <a:off x="1185756" y="2384474"/>
            <a:ext cx="4810872" cy="3728613"/>
          </a:xfrm>
          <a:prstGeom prst="rect">
            <a:avLst/>
          </a:prstGeom>
        </p:spPr>
        <p:txBody>
          <a:bodyPr vert="horz" lIns="91440" tIns="45720" rIns="91440" bIns="45720" rtlCol="0">
            <a:normAutofit/>
          </a:bodyPr>
          <a:lstStyle/>
          <a:p>
            <a:pPr indent="-228600">
              <a:spcAft>
                <a:spcPts val="600"/>
              </a:spcAft>
              <a:buClr>
                <a:schemeClr val="accent5"/>
              </a:buClr>
              <a:buFont typeface="Avenir Next LT Pro" panose="020B0504020202020204" pitchFamily="34" charset="0"/>
              <a:buChar char="+"/>
            </a:pPr>
            <a:endParaRPr lang="en-US" sz="1700" spc="50" dirty="0">
              <a:solidFill>
                <a:schemeClr val="tx2"/>
              </a:solidFill>
              <a:effectLst/>
            </a:endParaRPr>
          </a:p>
          <a:p>
            <a:pPr indent="-228600">
              <a:spcAft>
                <a:spcPts val="600"/>
              </a:spcAft>
              <a:buClr>
                <a:schemeClr val="accent5"/>
              </a:buClr>
              <a:buFont typeface="Avenir Next LT Pro" panose="020B0504020202020204" pitchFamily="34" charset="0"/>
              <a:buChar char="+"/>
            </a:pPr>
            <a:r>
              <a:rPr lang="en-US" sz="1700" spc="50" dirty="0">
                <a:solidFill>
                  <a:schemeClr val="tx2"/>
                </a:solidFill>
                <a:effectLst/>
              </a:rPr>
              <a:t>La veille informationnelle est un processus stratégique qui consiste à collecter, analyser et surveiller de manière systématique les informations pertinentes provenant de différentes sources telles que les médias, les sites web, les réseaux sociaux, les bases de données.</a:t>
            </a:r>
          </a:p>
          <a:p>
            <a:pPr indent="-228600">
              <a:spcAft>
                <a:spcPts val="600"/>
              </a:spcAft>
              <a:buClr>
                <a:schemeClr val="accent5"/>
              </a:buClr>
              <a:buFont typeface="Avenir Next LT Pro" panose="020B0504020202020204" pitchFamily="34" charset="0"/>
              <a:buChar char="+"/>
            </a:pPr>
            <a:r>
              <a:rPr lang="en-US" sz="1700" spc="50" dirty="0">
                <a:solidFill>
                  <a:schemeClr val="tx2"/>
                </a:solidFill>
                <a:effectLst/>
              </a:rPr>
              <a:t>Son objectif est de rester informé des dernières tendances, des évolutions du marché, des nouvelles technologies, des concurrents, des réglementations, des opinions des clients</a:t>
            </a:r>
            <a:r>
              <a:rPr lang="en-US" sz="1700" spc="50" dirty="0">
                <a:solidFill>
                  <a:schemeClr val="tx2"/>
                </a:solidFill>
              </a:rPr>
              <a:t>.</a:t>
            </a:r>
          </a:p>
        </p:txBody>
      </p:sp>
      <p:pic>
        <p:nvPicPr>
          <p:cNvPr id="5" name="Graphic 18" descr="Ordinateur portable sécurisé">
            <a:extLst>
              <a:ext uri="{FF2B5EF4-FFF2-40B4-BE49-F238E27FC236}">
                <a16:creationId xmlns:a16="http://schemas.microsoft.com/office/drawing/2014/main" id="{CA1570F6-A4AF-D5F8-5789-9FAA690F5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6562" y="2304938"/>
            <a:ext cx="3808150" cy="3808150"/>
          </a:xfrm>
          <a:prstGeom prst="rect">
            <a:avLst/>
          </a:prstGeom>
        </p:spPr>
      </p:pic>
      <p:grpSp>
        <p:nvGrpSpPr>
          <p:cNvPr id="55"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6" name="Freeform: Shape 55">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7"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0" name="Freeform: Shape 59">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1" name="Freeform: Shape 60">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2" name="Freeform: Shape 61">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3" name="Freeform: Shape 62">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4" name="Freeform: Shape 63">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5" name="Freeform: Shape 64">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58" name="Freeform: Shape 57">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18167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FB1F9A1-FAB9-59C3-0B7E-17A92F368D8E}"/>
              </a:ext>
            </a:extLst>
          </p:cNvPr>
          <p:cNvSpPr txBox="1"/>
          <p:nvPr/>
        </p:nvSpPr>
        <p:spPr>
          <a:xfrm>
            <a:off x="464948" y="2197073"/>
            <a:ext cx="6174087" cy="3785652"/>
          </a:xfrm>
          <a:prstGeom prst="rect">
            <a:avLst/>
          </a:prstGeom>
          <a:noFill/>
        </p:spPr>
        <p:txBody>
          <a:bodyPr wrap="square">
            <a:spAutoFit/>
          </a:bodyPr>
          <a:lstStyle/>
          <a:p>
            <a:pPr algn="just"/>
            <a:r>
              <a:rPr lang="fr-FR" sz="2000" spc="50">
                <a:solidFill>
                  <a:schemeClr val="tx1">
                    <a:lumMod val="85000"/>
                    <a:lumOff val="15000"/>
                  </a:schemeClr>
                </a:solidFill>
                <a:ea typeface="Batang" panose="02030600000101010101" pitchFamily="18" charset="-127"/>
              </a:rPr>
              <a:t>Wakelet </a:t>
            </a:r>
            <a:r>
              <a:rPr lang="fr-FR" sz="2000" spc="50" dirty="0">
                <a:solidFill>
                  <a:schemeClr val="tx1">
                    <a:lumMod val="85000"/>
                    <a:lumOff val="15000"/>
                  </a:schemeClr>
                </a:solidFill>
                <a:ea typeface="Batang" panose="02030600000101010101" pitchFamily="18" charset="-127"/>
              </a:rPr>
              <a:t>est une plateforme </a:t>
            </a:r>
            <a:r>
              <a:rPr lang="fr-FR" sz="2000" dirty="0"/>
              <a:t>en ligne qui permet de collecter, organiser et partager du contenu provenant de différentes sources sur Internet. </a:t>
            </a:r>
          </a:p>
          <a:p>
            <a:pPr algn="just"/>
            <a:r>
              <a:rPr lang="fr-FR" sz="2000" dirty="0"/>
              <a:t>Wakelet permet aux utilisateurs de créer des collections thématiques, de les personnaliser avec des descriptions et des couvertures, et de les partager avec d'autres utilisateurs. Il offre également des fonctionnalités de collaboration, permettant à plusieurs personnes de contribuer à une collection et de travailler ensemble sur un projet. C'est un outil pratique pour la recherche, la curation de contenu et la création.</a:t>
            </a:r>
          </a:p>
        </p:txBody>
      </p:sp>
      <p:sp>
        <p:nvSpPr>
          <p:cNvPr id="6" name="ZoneTexte 5">
            <a:extLst>
              <a:ext uri="{FF2B5EF4-FFF2-40B4-BE49-F238E27FC236}">
                <a16:creationId xmlns:a16="http://schemas.microsoft.com/office/drawing/2014/main" id="{782AD8CD-4973-DD69-E2A1-558A1CF8A639}"/>
              </a:ext>
            </a:extLst>
          </p:cNvPr>
          <p:cNvSpPr txBox="1"/>
          <p:nvPr/>
        </p:nvSpPr>
        <p:spPr>
          <a:xfrm>
            <a:off x="7178069" y="5317209"/>
            <a:ext cx="4167264" cy="369332"/>
          </a:xfrm>
          <a:prstGeom prst="rect">
            <a:avLst/>
          </a:prstGeom>
          <a:noFill/>
        </p:spPr>
        <p:txBody>
          <a:bodyPr wrap="square" rtlCol="0">
            <a:spAutoFit/>
          </a:bodyPr>
          <a:lstStyle/>
          <a:p>
            <a:r>
              <a:rPr lang="fr-FR" dirty="0"/>
              <a:t>Voici le lien de mon outil de veille</a:t>
            </a:r>
          </a:p>
        </p:txBody>
      </p:sp>
      <p:sp>
        <p:nvSpPr>
          <p:cNvPr id="7" name="ZoneTexte 6">
            <a:extLst>
              <a:ext uri="{FF2B5EF4-FFF2-40B4-BE49-F238E27FC236}">
                <a16:creationId xmlns:a16="http://schemas.microsoft.com/office/drawing/2014/main" id="{67C1E523-B694-A965-5786-4F9086E063AC}"/>
              </a:ext>
            </a:extLst>
          </p:cNvPr>
          <p:cNvSpPr txBox="1"/>
          <p:nvPr/>
        </p:nvSpPr>
        <p:spPr>
          <a:xfrm>
            <a:off x="2984038" y="554734"/>
            <a:ext cx="7458975" cy="1223925"/>
          </a:xfrm>
          <a:prstGeom prst="rect">
            <a:avLst/>
          </a:prstGeom>
          <a:noFill/>
        </p:spPr>
        <p:txBody>
          <a:bodyPr wrap="square">
            <a:spAutoFit/>
          </a:bodyPr>
          <a:lstStyle/>
          <a:p>
            <a:pPr algn="ctr">
              <a:lnSpc>
                <a:spcPct val="110000"/>
              </a:lnSpc>
              <a:spcBef>
                <a:spcPct val="0"/>
              </a:spcBef>
              <a:spcAft>
                <a:spcPts val="600"/>
              </a:spcAft>
            </a:pPr>
            <a:r>
              <a:rPr lang="fr-FR" sz="3200" cap="all" spc="600" dirty="0">
                <a:solidFill>
                  <a:schemeClr val="tx2"/>
                </a:solidFill>
                <a:latin typeface="+mj-lt"/>
                <a:ea typeface="+mj-ea"/>
                <a:cs typeface="+mj-cs"/>
              </a:rPr>
              <a:t>Wakelet</a:t>
            </a:r>
          </a:p>
          <a:p>
            <a:pPr algn="ctr">
              <a:lnSpc>
                <a:spcPct val="110000"/>
              </a:lnSpc>
              <a:spcBef>
                <a:spcPct val="0"/>
              </a:spcBef>
              <a:spcAft>
                <a:spcPts val="600"/>
              </a:spcAft>
            </a:pPr>
            <a:r>
              <a:rPr lang="fr-FR" sz="3200" cap="all" spc="600" dirty="0">
                <a:solidFill>
                  <a:schemeClr val="tx2"/>
                </a:solidFill>
                <a:latin typeface="+mj-lt"/>
                <a:ea typeface="+mj-ea"/>
                <a:cs typeface="+mj-cs"/>
              </a:rPr>
              <a:t>Outil de veille </a:t>
            </a:r>
          </a:p>
        </p:txBody>
      </p:sp>
      <p:sp>
        <p:nvSpPr>
          <p:cNvPr id="9" name="ZoneTexte 8">
            <a:extLst>
              <a:ext uri="{FF2B5EF4-FFF2-40B4-BE49-F238E27FC236}">
                <a16:creationId xmlns:a16="http://schemas.microsoft.com/office/drawing/2014/main" id="{8594D539-A7ED-1B0D-A3B0-3054E8566D15}"/>
              </a:ext>
            </a:extLst>
          </p:cNvPr>
          <p:cNvSpPr txBox="1"/>
          <p:nvPr/>
        </p:nvSpPr>
        <p:spPr>
          <a:xfrm>
            <a:off x="5746980" y="5902938"/>
            <a:ext cx="6174087" cy="369332"/>
          </a:xfrm>
          <a:prstGeom prst="rect">
            <a:avLst/>
          </a:prstGeom>
          <a:noFill/>
        </p:spPr>
        <p:txBody>
          <a:bodyPr wrap="square">
            <a:spAutoFit/>
          </a:bodyPr>
          <a:lstStyle/>
          <a:p>
            <a:r>
              <a:rPr lang="fr-FR" b="1" dirty="0">
                <a:solidFill>
                  <a:schemeClr val="tx1"/>
                </a:solidFill>
              </a:rPr>
              <a:t>https://wakelet.com/wake/-NljmiKFGfjUWkKPAlyPh</a:t>
            </a:r>
            <a:endParaRPr lang="fr-FR" b="1" dirty="0"/>
          </a:p>
        </p:txBody>
      </p:sp>
      <p:pic>
        <p:nvPicPr>
          <p:cNvPr id="10" name="Image 9">
            <a:extLst>
              <a:ext uri="{FF2B5EF4-FFF2-40B4-BE49-F238E27FC236}">
                <a16:creationId xmlns:a16="http://schemas.microsoft.com/office/drawing/2014/main" id="{E446D417-5DD5-4A56-7B48-BE631A9259CD}"/>
              </a:ext>
            </a:extLst>
          </p:cNvPr>
          <p:cNvPicPr>
            <a:picLocks noChangeAspect="1"/>
          </p:cNvPicPr>
          <p:nvPr/>
        </p:nvPicPr>
        <p:blipFill rotWithShape="1">
          <a:blip r:embed="rId2"/>
          <a:srcRect l="7379" t="5152" r="2650" b="4140"/>
          <a:stretch/>
        </p:blipFill>
        <p:spPr>
          <a:xfrm>
            <a:off x="7942143" y="2324561"/>
            <a:ext cx="2924748" cy="2649271"/>
          </a:xfrm>
          <a:prstGeom prst="rect">
            <a:avLst/>
          </a:prstGeom>
        </p:spPr>
      </p:pic>
    </p:spTree>
    <p:extLst>
      <p:ext uri="{BB962C8B-B14F-4D97-AF65-F5344CB8AC3E}">
        <p14:creationId xmlns:p14="http://schemas.microsoft.com/office/powerpoint/2010/main" val="393496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F91F4035-959D-40EA-9ED3-54D7D9F4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C045E2AF-1845-4545-A9FF-7D32165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5BE7A2A2-15E6-4A15-B530-5E032A5FF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63B03F4F-8EDD-464C-81E1-C164C2465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28F01ECD-47F6-44CD-B4AB-0FBD81524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A10932A3-4E58-4C01-9A56-C81D17B10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85BB675-7BE0-4CA1-9AD5-ED4D025B2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1BF42C07-1CBF-40FB-9E81-0F5B3214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4D2ED55B-6CCB-4D83-829D-7A094A260A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7" name="ZoneTexte 6">
            <a:extLst>
              <a:ext uri="{FF2B5EF4-FFF2-40B4-BE49-F238E27FC236}">
                <a16:creationId xmlns:a16="http://schemas.microsoft.com/office/drawing/2014/main" id="{D7CF6EEC-75F8-E4E6-D0BD-C4F641758A23}"/>
              </a:ext>
            </a:extLst>
          </p:cNvPr>
          <p:cNvSpPr txBox="1"/>
          <p:nvPr/>
        </p:nvSpPr>
        <p:spPr>
          <a:xfrm>
            <a:off x="1198182" y="559813"/>
            <a:ext cx="10246090" cy="1471193"/>
          </a:xfrm>
          <a:prstGeom prst="rect">
            <a:avLst/>
          </a:prstGeom>
        </p:spPr>
        <p:txBody>
          <a:bodyPr vert="horz" lIns="91440" tIns="45720" rIns="91440" bIns="45720" rtlCol="0" anchor="ctr">
            <a:normAutofit/>
          </a:bodyPr>
          <a:lstStyle/>
          <a:p>
            <a:pPr algn="ctr">
              <a:lnSpc>
                <a:spcPct val="110000"/>
              </a:lnSpc>
              <a:spcBef>
                <a:spcPct val="0"/>
              </a:spcBef>
              <a:spcAft>
                <a:spcPts val="600"/>
              </a:spcAft>
            </a:pPr>
            <a:r>
              <a:rPr lang="en-US" sz="3200" cap="all" spc="600" dirty="0">
                <a:solidFill>
                  <a:schemeClr val="tx2"/>
                </a:solidFill>
                <a:latin typeface="+mj-lt"/>
                <a:ea typeface="+mj-ea"/>
                <a:cs typeface="+mj-cs"/>
              </a:rPr>
              <a:t>Sélection des sources </a:t>
            </a:r>
          </a:p>
          <a:p>
            <a:pPr algn="ctr">
              <a:lnSpc>
                <a:spcPct val="110000"/>
              </a:lnSpc>
              <a:spcBef>
                <a:spcPct val="0"/>
              </a:spcBef>
              <a:spcAft>
                <a:spcPts val="600"/>
              </a:spcAft>
            </a:pPr>
            <a:r>
              <a:rPr lang="en-US" sz="3200" cap="all" spc="600" dirty="0">
                <a:solidFill>
                  <a:schemeClr val="tx2"/>
                </a:solidFill>
                <a:latin typeface="+mj-lt"/>
                <a:ea typeface="+mj-ea"/>
                <a:cs typeface="+mj-cs"/>
              </a:rPr>
              <a:t>d'information </a:t>
            </a:r>
          </a:p>
        </p:txBody>
      </p:sp>
      <p:pic>
        <p:nvPicPr>
          <p:cNvPr id="4" name="Image 3">
            <a:extLst>
              <a:ext uri="{FF2B5EF4-FFF2-40B4-BE49-F238E27FC236}">
                <a16:creationId xmlns:a16="http://schemas.microsoft.com/office/drawing/2014/main" id="{AA71FCD8-42F9-D6CE-70DE-808F8BC4B92B}"/>
              </a:ext>
            </a:extLst>
          </p:cNvPr>
          <p:cNvPicPr>
            <a:picLocks noChangeAspect="1"/>
          </p:cNvPicPr>
          <p:nvPr/>
        </p:nvPicPr>
        <p:blipFill>
          <a:blip r:embed="rId2"/>
          <a:stretch>
            <a:fillRect/>
          </a:stretch>
        </p:blipFill>
        <p:spPr>
          <a:xfrm>
            <a:off x="6298785" y="2455409"/>
            <a:ext cx="4967270" cy="3030034"/>
          </a:xfrm>
          <a:prstGeom prst="rect">
            <a:avLst/>
          </a:prstGeom>
        </p:spPr>
      </p:pic>
      <p:grpSp>
        <p:nvGrpSpPr>
          <p:cNvPr id="26" name="Bottom Right">
            <a:extLst>
              <a:ext uri="{FF2B5EF4-FFF2-40B4-BE49-F238E27FC236}">
                <a16:creationId xmlns:a16="http://schemas.microsoft.com/office/drawing/2014/main" id="{F8C79A14-3318-47D6-94E0-D72F5E6F5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6011FF69-E5EB-4D05-9167-FE7DA4CF1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aphic 157">
              <a:extLst>
                <a:ext uri="{FF2B5EF4-FFF2-40B4-BE49-F238E27FC236}">
                  <a16:creationId xmlns:a16="http://schemas.microsoft.com/office/drawing/2014/main" id="{9905169A-D272-4155-9E47-5703960833E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A1116A2A-960D-43CF-8696-9D4FD7BD6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id="{31F80BC2-A486-4B4F-917D-CE7920E06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898188E1-7424-46DB-AEAE-8392162B7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64B6B101-6F39-41E0-99FA-32DDD9AFD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id="{55DA8B34-60DC-484F-A43B-470626EB6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F51478F3-89B4-4150-9B1C-EDC4B61E2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DC5B79A9-93A6-4C42-87F3-DC4DBA152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29" name="Freeform: Shape 28">
              <a:extLst>
                <a:ext uri="{FF2B5EF4-FFF2-40B4-BE49-F238E27FC236}">
                  <a16:creationId xmlns:a16="http://schemas.microsoft.com/office/drawing/2014/main" id="{34B5EEC1-94B8-4DD2-B1B7-F7FF10989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ZoneTexte 4">
            <a:extLst>
              <a:ext uri="{FF2B5EF4-FFF2-40B4-BE49-F238E27FC236}">
                <a16:creationId xmlns:a16="http://schemas.microsoft.com/office/drawing/2014/main" id="{AFE0955F-E2F0-4841-231C-A5377EE3CC37}"/>
              </a:ext>
            </a:extLst>
          </p:cNvPr>
          <p:cNvSpPr txBox="1"/>
          <p:nvPr/>
        </p:nvSpPr>
        <p:spPr>
          <a:xfrm>
            <a:off x="602494" y="2449370"/>
            <a:ext cx="4967269" cy="3808150"/>
          </a:xfrm>
          <a:prstGeom prst="rect">
            <a:avLst/>
          </a:prstGeom>
        </p:spPr>
        <p:txBody>
          <a:bodyPr vert="horz" lIns="91440" tIns="45720" rIns="91440" bIns="45720" rtlCol="0">
            <a:normAutofit/>
          </a:bodyPr>
          <a:lstStyle/>
          <a:p>
            <a:pPr indent="-228600">
              <a:lnSpc>
                <a:spcPct val="110000"/>
              </a:lnSpc>
              <a:spcAft>
                <a:spcPts val="600"/>
              </a:spcAft>
              <a:buClr>
                <a:schemeClr val="accent5"/>
              </a:buClr>
              <a:buFont typeface="Avenir Next LT Pro" panose="020B0504020202020204" pitchFamily="34" charset="0"/>
              <a:buChar char="+"/>
            </a:pPr>
            <a:r>
              <a:rPr lang="en-US" b="1" dirty="0">
                <a:solidFill>
                  <a:schemeClr val="tx2"/>
                </a:solidFill>
              </a:rPr>
              <a:t>On sélectionne </a:t>
            </a:r>
            <a:r>
              <a:rPr lang="en-US" dirty="0">
                <a:solidFill>
                  <a:schemeClr val="tx2"/>
                </a:solidFill>
              </a:rPr>
              <a:t>des liens vers différents types de contenus tels que des articles, des images, des fichiers PDF et des vidéos. Cette sélection se fait en fonction de la pertinence, de la fiabilité de la source, de l’objectivité, de la véracité et du contexte.</a:t>
            </a:r>
          </a:p>
          <a:p>
            <a:pPr indent="-2286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Notre</a:t>
            </a:r>
            <a:r>
              <a:rPr lang="en-US" b="1" dirty="0">
                <a:solidFill>
                  <a:schemeClr val="tx2"/>
                </a:solidFill>
              </a:rPr>
              <a:t> </a:t>
            </a:r>
            <a:r>
              <a:rPr lang="en-US" dirty="0">
                <a:solidFill>
                  <a:schemeClr val="tx2"/>
                </a:solidFill>
              </a:rPr>
              <a:t>collection est </a:t>
            </a:r>
            <a:r>
              <a:rPr lang="en-US" b="1" dirty="0">
                <a:solidFill>
                  <a:schemeClr val="tx2"/>
                </a:solidFill>
              </a:rPr>
              <a:t>organisée</a:t>
            </a:r>
            <a:r>
              <a:rPr lang="en-US" dirty="0">
                <a:solidFill>
                  <a:schemeClr val="tx2"/>
                </a:solidFill>
              </a:rPr>
              <a:t> avec plusieurs sujets et des sources variées du numériques.</a:t>
            </a:r>
          </a:p>
          <a:p>
            <a:pPr indent="-2286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86331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CA1C9A9-F820-CAC8-55E9-62DF08E84AB7}"/>
              </a:ext>
            </a:extLst>
          </p:cNvPr>
          <p:cNvPicPr>
            <a:picLocks noChangeAspect="1"/>
          </p:cNvPicPr>
          <p:nvPr/>
        </p:nvPicPr>
        <p:blipFill>
          <a:blip r:embed="rId2"/>
          <a:stretch>
            <a:fillRect/>
          </a:stretch>
        </p:blipFill>
        <p:spPr>
          <a:xfrm>
            <a:off x="8930193" y="2139042"/>
            <a:ext cx="2272018" cy="1104842"/>
          </a:xfrm>
          <a:prstGeom prst="rect">
            <a:avLst/>
          </a:prstGeom>
        </p:spPr>
      </p:pic>
      <p:pic>
        <p:nvPicPr>
          <p:cNvPr id="5" name="Image 4">
            <a:extLst>
              <a:ext uri="{FF2B5EF4-FFF2-40B4-BE49-F238E27FC236}">
                <a16:creationId xmlns:a16="http://schemas.microsoft.com/office/drawing/2014/main" id="{75F09E7D-00F9-4B6B-DE89-4FA00200513E}"/>
              </a:ext>
            </a:extLst>
          </p:cNvPr>
          <p:cNvPicPr>
            <a:picLocks noChangeAspect="1"/>
          </p:cNvPicPr>
          <p:nvPr/>
        </p:nvPicPr>
        <p:blipFill rotWithShape="1">
          <a:blip r:embed="rId3"/>
          <a:srcRect l="8121" t="766" r="6137" b="8669"/>
          <a:stretch/>
        </p:blipFill>
        <p:spPr>
          <a:xfrm>
            <a:off x="4856482" y="2075462"/>
            <a:ext cx="2803798" cy="1100311"/>
          </a:xfrm>
          <a:prstGeom prst="rect">
            <a:avLst/>
          </a:prstGeom>
        </p:spPr>
      </p:pic>
      <p:pic>
        <p:nvPicPr>
          <p:cNvPr id="6" name="Image 5">
            <a:extLst>
              <a:ext uri="{FF2B5EF4-FFF2-40B4-BE49-F238E27FC236}">
                <a16:creationId xmlns:a16="http://schemas.microsoft.com/office/drawing/2014/main" id="{E8CF16E2-9B60-EAEE-008B-C5AE0C8F4003}"/>
              </a:ext>
            </a:extLst>
          </p:cNvPr>
          <p:cNvPicPr>
            <a:picLocks noChangeAspect="1"/>
          </p:cNvPicPr>
          <p:nvPr/>
        </p:nvPicPr>
        <p:blipFill>
          <a:blip r:embed="rId4"/>
          <a:stretch>
            <a:fillRect/>
          </a:stretch>
        </p:blipFill>
        <p:spPr>
          <a:xfrm>
            <a:off x="884101" y="1705890"/>
            <a:ext cx="2803798" cy="1839453"/>
          </a:xfrm>
          <a:prstGeom prst="rect">
            <a:avLst/>
          </a:prstGeom>
        </p:spPr>
      </p:pic>
      <p:sp>
        <p:nvSpPr>
          <p:cNvPr id="7" name="ZoneTexte 6">
            <a:extLst>
              <a:ext uri="{FF2B5EF4-FFF2-40B4-BE49-F238E27FC236}">
                <a16:creationId xmlns:a16="http://schemas.microsoft.com/office/drawing/2014/main" id="{AEC8794C-5426-53B6-117C-73CA2B569808}"/>
              </a:ext>
            </a:extLst>
          </p:cNvPr>
          <p:cNvSpPr txBox="1"/>
          <p:nvPr/>
        </p:nvSpPr>
        <p:spPr>
          <a:xfrm>
            <a:off x="341644" y="3991126"/>
            <a:ext cx="3888713" cy="1754326"/>
          </a:xfrm>
          <a:prstGeom prst="rect">
            <a:avLst/>
          </a:prstGeom>
          <a:noFill/>
        </p:spPr>
        <p:txBody>
          <a:bodyPr wrap="square">
            <a:spAutoFit/>
          </a:bodyPr>
          <a:lstStyle/>
          <a:p>
            <a:pPr algn="just"/>
            <a:r>
              <a:rPr lang="fr-FR" b="1" dirty="0">
                <a:solidFill>
                  <a:schemeClr val="tx1"/>
                </a:solidFill>
              </a:rPr>
              <a:t>Création</a:t>
            </a:r>
            <a:r>
              <a:rPr lang="fr-FR" dirty="0">
                <a:solidFill>
                  <a:schemeClr val="tx1"/>
                </a:solidFill>
              </a:rPr>
              <a:t> d’une nouvelle collection en cliquant sur le bouton «Créer une collection».  En utilisant la barre de recherche nous pouvons </a:t>
            </a:r>
            <a:r>
              <a:rPr lang="fr-FR" b="1" dirty="0">
                <a:solidFill>
                  <a:schemeClr val="tx1"/>
                </a:solidFill>
              </a:rPr>
              <a:t>rechercher</a:t>
            </a:r>
            <a:r>
              <a:rPr lang="fr-FR" dirty="0">
                <a:solidFill>
                  <a:schemeClr val="tx1"/>
                </a:solidFill>
              </a:rPr>
              <a:t> différents thèmes de collections.</a:t>
            </a:r>
          </a:p>
        </p:txBody>
      </p:sp>
      <p:sp>
        <p:nvSpPr>
          <p:cNvPr id="8" name="ZoneTexte 7">
            <a:extLst>
              <a:ext uri="{FF2B5EF4-FFF2-40B4-BE49-F238E27FC236}">
                <a16:creationId xmlns:a16="http://schemas.microsoft.com/office/drawing/2014/main" id="{CF8DC4A7-37A1-B79E-ED3E-6F5121E853BD}"/>
              </a:ext>
            </a:extLst>
          </p:cNvPr>
          <p:cNvSpPr txBox="1"/>
          <p:nvPr/>
        </p:nvSpPr>
        <p:spPr>
          <a:xfrm>
            <a:off x="4618618" y="3965040"/>
            <a:ext cx="3279526" cy="2308324"/>
          </a:xfrm>
          <a:prstGeom prst="rect">
            <a:avLst/>
          </a:prstGeom>
          <a:noFill/>
        </p:spPr>
        <p:txBody>
          <a:bodyPr wrap="square">
            <a:spAutoFit/>
          </a:bodyPr>
          <a:lstStyle/>
          <a:p>
            <a:pPr algn="just"/>
            <a:r>
              <a:rPr lang="fr-FR" dirty="0">
                <a:solidFill>
                  <a:schemeClr val="tx1"/>
                </a:solidFill>
              </a:rPr>
              <a:t>On </a:t>
            </a:r>
            <a:r>
              <a:rPr lang="fr-FR" b="1" dirty="0">
                <a:solidFill>
                  <a:schemeClr val="tx1"/>
                </a:solidFill>
              </a:rPr>
              <a:t>ajoute</a:t>
            </a:r>
            <a:r>
              <a:rPr lang="fr-FR" dirty="0">
                <a:solidFill>
                  <a:schemeClr val="tx1"/>
                </a:solidFill>
              </a:rPr>
              <a:t> les liens de nos sources dans notre collection Wakelet. Cela nous permet de regrouper tous les </a:t>
            </a:r>
            <a:r>
              <a:rPr lang="fr-FR" b="1" dirty="0">
                <a:solidFill>
                  <a:schemeClr val="tx1"/>
                </a:solidFill>
              </a:rPr>
              <a:t>sujets pertinents </a:t>
            </a:r>
            <a:r>
              <a:rPr lang="fr-FR" dirty="0">
                <a:solidFill>
                  <a:schemeClr val="tx1"/>
                </a:solidFill>
              </a:rPr>
              <a:t>dans un seul endroit, facilitant ainsi l’accès et leur </a:t>
            </a:r>
            <a:r>
              <a:rPr lang="fr-FR" b="1" dirty="0">
                <a:solidFill>
                  <a:schemeClr val="tx1"/>
                </a:solidFill>
              </a:rPr>
              <a:t>partage</a:t>
            </a:r>
            <a:r>
              <a:rPr lang="fr-FR" dirty="0">
                <a:solidFill>
                  <a:schemeClr val="tx1"/>
                </a:solidFill>
              </a:rPr>
              <a:t> ultérieur des sources. </a:t>
            </a:r>
          </a:p>
        </p:txBody>
      </p:sp>
      <p:sp>
        <p:nvSpPr>
          <p:cNvPr id="9" name="ZoneTexte 8">
            <a:extLst>
              <a:ext uri="{FF2B5EF4-FFF2-40B4-BE49-F238E27FC236}">
                <a16:creationId xmlns:a16="http://schemas.microsoft.com/office/drawing/2014/main" id="{BF04DD00-FE2D-CE36-9002-0FC0B54D2CA7}"/>
              </a:ext>
            </a:extLst>
          </p:cNvPr>
          <p:cNvSpPr txBox="1"/>
          <p:nvPr/>
        </p:nvSpPr>
        <p:spPr>
          <a:xfrm>
            <a:off x="8513241" y="3965040"/>
            <a:ext cx="3454346" cy="2031325"/>
          </a:xfrm>
          <a:prstGeom prst="rect">
            <a:avLst/>
          </a:prstGeom>
          <a:noFill/>
        </p:spPr>
        <p:txBody>
          <a:bodyPr wrap="square">
            <a:spAutoFit/>
          </a:bodyPr>
          <a:lstStyle/>
          <a:p>
            <a:pPr algn="just"/>
            <a:r>
              <a:rPr lang="fr-FR" b="1" dirty="0">
                <a:solidFill>
                  <a:schemeClr val="tx1"/>
                </a:solidFill>
              </a:rPr>
              <a:t>Classer</a:t>
            </a:r>
            <a:r>
              <a:rPr lang="fr-FR" dirty="0">
                <a:solidFill>
                  <a:schemeClr val="tx1"/>
                </a:solidFill>
              </a:rPr>
              <a:t> nos sujets en fonction de </a:t>
            </a:r>
            <a:r>
              <a:rPr lang="fr-FR" sz="1800" dirty="0"/>
              <a:t>de leur date de publication, de leur importance, de leur </a:t>
            </a:r>
            <a:r>
              <a:rPr lang="fr-FR" sz="1800" b="1" dirty="0"/>
              <a:t>pertinence</a:t>
            </a:r>
            <a:r>
              <a:rPr lang="fr-FR" sz="1800" dirty="0"/>
              <a:t>, de leur origine et </a:t>
            </a:r>
            <a:r>
              <a:rPr lang="fr-FR" dirty="0">
                <a:solidFill>
                  <a:schemeClr val="tx1"/>
                </a:solidFill>
              </a:rPr>
              <a:t>par ordre d’ </a:t>
            </a:r>
            <a:r>
              <a:rPr lang="fr-FR" b="1" dirty="0">
                <a:solidFill>
                  <a:schemeClr val="tx1"/>
                </a:solidFill>
              </a:rPr>
              <a:t>importance </a:t>
            </a:r>
            <a:r>
              <a:rPr lang="fr-FR" dirty="0">
                <a:solidFill>
                  <a:schemeClr val="tx1"/>
                </a:solidFill>
              </a:rPr>
              <a:t>par rapport aux </a:t>
            </a:r>
            <a:r>
              <a:rPr lang="fr-FR" b="1" dirty="0">
                <a:solidFill>
                  <a:schemeClr val="tx1"/>
                </a:solidFill>
              </a:rPr>
              <a:t>objectifs de la veille</a:t>
            </a:r>
            <a:r>
              <a:rPr lang="fr-FR" dirty="0">
                <a:solidFill>
                  <a:schemeClr val="tx1"/>
                </a:solidFill>
              </a:rPr>
              <a:t>. </a:t>
            </a:r>
          </a:p>
        </p:txBody>
      </p:sp>
      <p:sp>
        <p:nvSpPr>
          <p:cNvPr id="11" name="ZoneTexte 10">
            <a:extLst>
              <a:ext uri="{FF2B5EF4-FFF2-40B4-BE49-F238E27FC236}">
                <a16:creationId xmlns:a16="http://schemas.microsoft.com/office/drawing/2014/main" id="{FAFDF651-E7AC-993F-1760-961E87DD9CC0}"/>
              </a:ext>
            </a:extLst>
          </p:cNvPr>
          <p:cNvSpPr txBox="1"/>
          <p:nvPr/>
        </p:nvSpPr>
        <p:spPr>
          <a:xfrm>
            <a:off x="3043814" y="352269"/>
            <a:ext cx="6104372" cy="1223925"/>
          </a:xfrm>
          <a:prstGeom prst="rect">
            <a:avLst/>
          </a:prstGeom>
          <a:noFill/>
        </p:spPr>
        <p:txBody>
          <a:bodyPr wrap="square">
            <a:spAutoFit/>
          </a:bodyPr>
          <a:lstStyle/>
          <a:p>
            <a:pPr algn="ctr">
              <a:lnSpc>
                <a:spcPct val="110000"/>
              </a:lnSpc>
              <a:spcBef>
                <a:spcPct val="0"/>
              </a:spcBef>
              <a:spcAft>
                <a:spcPts val="600"/>
              </a:spcAft>
            </a:pPr>
            <a:r>
              <a:rPr lang="fr-FR" sz="3200" cap="all" spc="600" dirty="0">
                <a:solidFill>
                  <a:schemeClr val="tx2"/>
                </a:solidFill>
                <a:latin typeface="+mj-lt"/>
                <a:ea typeface="+mj-ea"/>
                <a:cs typeface="+mj-cs"/>
              </a:rPr>
              <a:t>Wakelet</a:t>
            </a:r>
          </a:p>
          <a:p>
            <a:pPr algn="ctr">
              <a:lnSpc>
                <a:spcPct val="110000"/>
              </a:lnSpc>
              <a:spcBef>
                <a:spcPct val="0"/>
              </a:spcBef>
              <a:spcAft>
                <a:spcPts val="600"/>
              </a:spcAft>
            </a:pPr>
            <a:r>
              <a:rPr lang="fr-FR" sz="3200" cap="all" spc="600" dirty="0">
                <a:solidFill>
                  <a:schemeClr val="tx2"/>
                </a:solidFill>
                <a:latin typeface="+mj-lt"/>
                <a:ea typeface="+mj-ea"/>
                <a:cs typeface="+mj-cs"/>
              </a:rPr>
              <a:t>fonctionnement</a:t>
            </a:r>
          </a:p>
        </p:txBody>
      </p:sp>
    </p:spTree>
    <p:extLst>
      <p:ext uri="{BB962C8B-B14F-4D97-AF65-F5344CB8AC3E}">
        <p14:creationId xmlns:p14="http://schemas.microsoft.com/office/powerpoint/2010/main" val="318785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711BFA-5955-C9F1-C723-523C53C775F2}"/>
              </a:ext>
            </a:extLst>
          </p:cNvPr>
          <p:cNvPicPr>
            <a:picLocks noChangeAspect="1"/>
          </p:cNvPicPr>
          <p:nvPr/>
        </p:nvPicPr>
        <p:blipFill rotWithShape="1">
          <a:blip r:embed="rId2"/>
          <a:srcRect l="2998" r="6558" b="2281"/>
          <a:stretch/>
        </p:blipFill>
        <p:spPr>
          <a:xfrm>
            <a:off x="6509423" y="2487401"/>
            <a:ext cx="1851220" cy="3753736"/>
          </a:xfrm>
          <a:prstGeom prst="rect">
            <a:avLst/>
          </a:prstGeom>
        </p:spPr>
      </p:pic>
      <p:pic>
        <p:nvPicPr>
          <p:cNvPr id="5" name="Image 4">
            <a:extLst>
              <a:ext uri="{FF2B5EF4-FFF2-40B4-BE49-F238E27FC236}">
                <a16:creationId xmlns:a16="http://schemas.microsoft.com/office/drawing/2014/main" id="{2FDB22E3-D1BC-A5F0-5BAE-FE2D6C4D427B}"/>
              </a:ext>
            </a:extLst>
          </p:cNvPr>
          <p:cNvPicPr>
            <a:picLocks noChangeAspect="1"/>
          </p:cNvPicPr>
          <p:nvPr/>
        </p:nvPicPr>
        <p:blipFill rotWithShape="1">
          <a:blip r:embed="rId3"/>
          <a:srcRect l="3234" t="1254" r="4996"/>
          <a:stretch/>
        </p:blipFill>
        <p:spPr>
          <a:xfrm>
            <a:off x="937351" y="2487401"/>
            <a:ext cx="1874465" cy="3753736"/>
          </a:xfrm>
          <a:prstGeom prst="rect">
            <a:avLst/>
          </a:prstGeom>
        </p:spPr>
      </p:pic>
      <p:sp>
        <p:nvSpPr>
          <p:cNvPr id="6" name="ZoneTexte 5">
            <a:extLst>
              <a:ext uri="{FF2B5EF4-FFF2-40B4-BE49-F238E27FC236}">
                <a16:creationId xmlns:a16="http://schemas.microsoft.com/office/drawing/2014/main" id="{936BEA50-014A-000C-5A21-51EB5E2E616C}"/>
              </a:ext>
            </a:extLst>
          </p:cNvPr>
          <p:cNvSpPr txBox="1"/>
          <p:nvPr/>
        </p:nvSpPr>
        <p:spPr>
          <a:xfrm>
            <a:off x="3234305" y="3083057"/>
            <a:ext cx="2448273" cy="2585323"/>
          </a:xfrm>
          <a:prstGeom prst="rect">
            <a:avLst/>
          </a:prstGeom>
          <a:noFill/>
        </p:spPr>
        <p:txBody>
          <a:bodyPr wrap="square">
            <a:spAutoFit/>
          </a:bodyPr>
          <a:lstStyle/>
          <a:p>
            <a:r>
              <a:rPr lang="fr-FR" b="1" dirty="0">
                <a:solidFill>
                  <a:schemeClr val="tx1"/>
                </a:solidFill>
              </a:rPr>
              <a:t>Personnaliser </a:t>
            </a:r>
            <a:r>
              <a:rPr lang="fr-FR" dirty="0">
                <a:solidFill>
                  <a:schemeClr val="tx1"/>
                </a:solidFill>
              </a:rPr>
              <a:t>l'apparence de notre collection en choisissant un thème, en </a:t>
            </a:r>
            <a:r>
              <a:rPr lang="fr-FR" b="1" dirty="0">
                <a:solidFill>
                  <a:schemeClr val="tx1"/>
                </a:solidFill>
              </a:rPr>
              <a:t>modifiant</a:t>
            </a:r>
            <a:r>
              <a:rPr lang="fr-FR" dirty="0">
                <a:solidFill>
                  <a:schemeClr val="tx1"/>
                </a:solidFill>
              </a:rPr>
              <a:t> les couleurs et en ajoutant une image de couverture attrayante. </a:t>
            </a:r>
            <a:endParaRPr lang="fr-FR" dirty="0"/>
          </a:p>
        </p:txBody>
      </p:sp>
      <p:sp>
        <p:nvSpPr>
          <p:cNvPr id="7" name="ZoneTexte 6">
            <a:extLst>
              <a:ext uri="{FF2B5EF4-FFF2-40B4-BE49-F238E27FC236}">
                <a16:creationId xmlns:a16="http://schemas.microsoft.com/office/drawing/2014/main" id="{9DB78CAE-D938-5EA3-7002-F5DF88A34574}"/>
              </a:ext>
            </a:extLst>
          </p:cNvPr>
          <p:cNvSpPr txBox="1"/>
          <p:nvPr/>
        </p:nvSpPr>
        <p:spPr>
          <a:xfrm>
            <a:off x="8669456" y="3240315"/>
            <a:ext cx="3235271" cy="2585323"/>
          </a:xfrm>
          <a:prstGeom prst="rect">
            <a:avLst/>
          </a:prstGeom>
          <a:noFill/>
        </p:spPr>
        <p:txBody>
          <a:bodyPr wrap="square">
            <a:spAutoFit/>
          </a:bodyPr>
          <a:lstStyle/>
          <a:p>
            <a:r>
              <a:rPr lang="fr-FR" dirty="0">
                <a:solidFill>
                  <a:schemeClr val="tx1"/>
                </a:solidFill>
              </a:rPr>
              <a:t>Une fois que nous avons </a:t>
            </a:r>
            <a:r>
              <a:rPr lang="fr-FR" b="1" dirty="0">
                <a:solidFill>
                  <a:schemeClr val="tx1"/>
                </a:solidFill>
              </a:rPr>
              <a:t>créé</a:t>
            </a:r>
            <a:r>
              <a:rPr lang="fr-FR" dirty="0">
                <a:solidFill>
                  <a:schemeClr val="tx1"/>
                </a:solidFill>
              </a:rPr>
              <a:t> une collection, nous pouvons la </a:t>
            </a:r>
            <a:r>
              <a:rPr lang="fr-FR" b="1" dirty="0">
                <a:solidFill>
                  <a:schemeClr val="tx1"/>
                </a:solidFill>
              </a:rPr>
              <a:t>partager</a:t>
            </a:r>
            <a:r>
              <a:rPr lang="fr-FR" dirty="0">
                <a:solidFill>
                  <a:schemeClr val="tx1"/>
                </a:solidFill>
              </a:rPr>
              <a:t> avec d'autres </a:t>
            </a:r>
            <a:r>
              <a:rPr lang="fr-FR" b="1" dirty="0">
                <a:solidFill>
                  <a:schemeClr val="tx1"/>
                </a:solidFill>
              </a:rPr>
              <a:t>utilisateurs</a:t>
            </a:r>
            <a:r>
              <a:rPr lang="fr-FR" dirty="0">
                <a:solidFill>
                  <a:schemeClr val="tx1"/>
                </a:solidFill>
              </a:rPr>
              <a:t> en leur envoyant un lien ou en les invitant à </a:t>
            </a:r>
            <a:r>
              <a:rPr lang="fr-FR" b="1" dirty="0">
                <a:solidFill>
                  <a:schemeClr val="tx1"/>
                </a:solidFill>
              </a:rPr>
              <a:t>collaborer</a:t>
            </a:r>
            <a:r>
              <a:rPr lang="fr-FR" dirty="0">
                <a:solidFill>
                  <a:schemeClr val="tx1"/>
                </a:solidFill>
              </a:rPr>
              <a:t>. Les collections peuvent être </a:t>
            </a:r>
            <a:r>
              <a:rPr lang="fr-FR" b="1" dirty="0">
                <a:solidFill>
                  <a:schemeClr val="tx1"/>
                </a:solidFill>
              </a:rPr>
              <a:t>publiées</a:t>
            </a:r>
            <a:r>
              <a:rPr lang="fr-FR" dirty="0">
                <a:solidFill>
                  <a:schemeClr val="tx1"/>
                </a:solidFill>
              </a:rPr>
              <a:t>,  resté </a:t>
            </a:r>
            <a:r>
              <a:rPr lang="fr-FR" b="1" dirty="0">
                <a:solidFill>
                  <a:schemeClr val="tx1"/>
                </a:solidFill>
              </a:rPr>
              <a:t>privée </a:t>
            </a:r>
            <a:r>
              <a:rPr lang="fr-FR" dirty="0">
                <a:solidFill>
                  <a:schemeClr val="tx1"/>
                </a:solidFill>
              </a:rPr>
              <a:t>ou accessibles uniquement aux personnes que nous invitons.</a:t>
            </a:r>
          </a:p>
        </p:txBody>
      </p:sp>
      <p:sp>
        <p:nvSpPr>
          <p:cNvPr id="8" name="ZoneTexte 7">
            <a:extLst>
              <a:ext uri="{FF2B5EF4-FFF2-40B4-BE49-F238E27FC236}">
                <a16:creationId xmlns:a16="http://schemas.microsoft.com/office/drawing/2014/main" id="{0AA8BC86-8A63-29D0-E7D4-B6A217E5F730}"/>
              </a:ext>
            </a:extLst>
          </p:cNvPr>
          <p:cNvSpPr txBox="1"/>
          <p:nvPr/>
        </p:nvSpPr>
        <p:spPr>
          <a:xfrm>
            <a:off x="2200759" y="663030"/>
            <a:ext cx="8136610" cy="1010661"/>
          </a:xfrm>
          <a:prstGeom prst="rect">
            <a:avLst/>
          </a:prstGeom>
          <a:noFill/>
        </p:spPr>
        <p:txBody>
          <a:bodyPr wrap="square">
            <a:spAutoFit/>
          </a:bodyPr>
          <a:lstStyle/>
          <a:p>
            <a:pPr algn="ctr">
              <a:lnSpc>
                <a:spcPct val="110000"/>
              </a:lnSpc>
              <a:spcBef>
                <a:spcPct val="0"/>
              </a:spcBef>
              <a:spcAft>
                <a:spcPts val="600"/>
              </a:spcAft>
            </a:pPr>
            <a:r>
              <a:rPr lang="fr-FR" sz="2800" cap="all" spc="600" dirty="0">
                <a:solidFill>
                  <a:schemeClr val="tx1">
                    <a:lumMod val="85000"/>
                    <a:lumOff val="15000"/>
                  </a:schemeClr>
                </a:solidFill>
                <a:latin typeface="+mj-lt"/>
                <a:ea typeface="Batang" panose="02030600000101010101" pitchFamily="18" charset="-127"/>
                <a:cs typeface="+mj-cs"/>
              </a:rPr>
              <a:t>Commentées et diffusées les informations </a:t>
            </a:r>
          </a:p>
        </p:txBody>
      </p:sp>
    </p:spTree>
    <p:extLst>
      <p:ext uri="{BB962C8B-B14F-4D97-AF65-F5344CB8AC3E}">
        <p14:creationId xmlns:p14="http://schemas.microsoft.com/office/powerpoint/2010/main" val="1325169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47366A4-53E1-B228-7281-EFDF830EFBB3}"/>
              </a:ext>
            </a:extLst>
          </p:cNvPr>
          <p:cNvPicPr>
            <a:picLocks noChangeAspect="1"/>
          </p:cNvPicPr>
          <p:nvPr/>
        </p:nvPicPr>
        <p:blipFill rotWithShape="1">
          <a:blip r:embed="rId2"/>
          <a:srcRect r="16856" b="2"/>
          <a:stretch/>
        </p:blipFill>
        <p:spPr>
          <a:xfrm>
            <a:off x="2592672" y="1577725"/>
            <a:ext cx="2802849" cy="3046848"/>
          </a:xfrm>
          <a:prstGeom prst="rect">
            <a:avLst/>
          </a:prstGeom>
        </p:spPr>
      </p:pic>
      <p:pic>
        <p:nvPicPr>
          <p:cNvPr id="5" name="Image 4">
            <a:extLst>
              <a:ext uri="{FF2B5EF4-FFF2-40B4-BE49-F238E27FC236}">
                <a16:creationId xmlns:a16="http://schemas.microsoft.com/office/drawing/2014/main" id="{9B5CD7F0-55BF-E8AE-9747-6EAAF43F8D61}"/>
              </a:ext>
            </a:extLst>
          </p:cNvPr>
          <p:cNvPicPr>
            <a:picLocks noChangeAspect="1"/>
          </p:cNvPicPr>
          <p:nvPr/>
        </p:nvPicPr>
        <p:blipFill rotWithShape="1">
          <a:blip r:embed="rId3"/>
          <a:srcRect l="13109" r="13265" b="3"/>
          <a:stretch/>
        </p:blipFill>
        <p:spPr>
          <a:xfrm>
            <a:off x="1200701" y="3756851"/>
            <a:ext cx="2182916" cy="2419979"/>
          </a:xfrm>
          <a:prstGeom prst="rect">
            <a:avLst/>
          </a:prstGeom>
        </p:spPr>
      </p:pic>
      <p:pic>
        <p:nvPicPr>
          <p:cNvPr id="6" name="Image 5">
            <a:extLst>
              <a:ext uri="{FF2B5EF4-FFF2-40B4-BE49-F238E27FC236}">
                <a16:creationId xmlns:a16="http://schemas.microsoft.com/office/drawing/2014/main" id="{40979E51-0E9F-A760-B020-C0817AE079DD}"/>
              </a:ext>
            </a:extLst>
          </p:cNvPr>
          <p:cNvPicPr>
            <a:picLocks noChangeAspect="1"/>
          </p:cNvPicPr>
          <p:nvPr/>
        </p:nvPicPr>
        <p:blipFill rotWithShape="1">
          <a:blip r:embed="rId4"/>
          <a:srcRect l="6366" r="4735" b="7"/>
          <a:stretch/>
        </p:blipFill>
        <p:spPr>
          <a:xfrm>
            <a:off x="3383617" y="4125071"/>
            <a:ext cx="2011904" cy="2051759"/>
          </a:xfrm>
          <a:prstGeom prst="rect">
            <a:avLst/>
          </a:prstGeom>
        </p:spPr>
      </p:pic>
      <p:sp>
        <p:nvSpPr>
          <p:cNvPr id="7" name="ZoneTexte 6">
            <a:extLst>
              <a:ext uri="{FF2B5EF4-FFF2-40B4-BE49-F238E27FC236}">
                <a16:creationId xmlns:a16="http://schemas.microsoft.com/office/drawing/2014/main" id="{883EC174-9789-AB92-6A58-BBF1451CA1E8}"/>
              </a:ext>
            </a:extLst>
          </p:cNvPr>
          <p:cNvSpPr txBox="1"/>
          <p:nvPr/>
        </p:nvSpPr>
        <p:spPr>
          <a:xfrm>
            <a:off x="7318201" y="2867187"/>
            <a:ext cx="3673098" cy="1384995"/>
          </a:xfrm>
          <a:prstGeom prst="rect">
            <a:avLst/>
          </a:prstGeom>
          <a:noFill/>
        </p:spPr>
        <p:txBody>
          <a:bodyPr wrap="square" rtlCol="0">
            <a:spAutoFit/>
          </a:bodyPr>
          <a:lstStyle/>
          <a:p>
            <a:pPr marL="457200" indent="-457200">
              <a:buFont typeface="Wingdings" pitchFamily="2" charset="2"/>
              <a:buChar char="Ø"/>
            </a:pPr>
            <a:r>
              <a:rPr lang="fr-FR" sz="2800" dirty="0"/>
              <a:t>Angular JS</a:t>
            </a:r>
          </a:p>
          <a:p>
            <a:pPr marL="457200" indent="-457200">
              <a:buFont typeface="Wingdings" pitchFamily="2" charset="2"/>
              <a:buChar char="Ø"/>
            </a:pPr>
            <a:r>
              <a:rPr lang="fr-FR" sz="2800" dirty="0"/>
              <a:t>Vue JS</a:t>
            </a:r>
          </a:p>
          <a:p>
            <a:pPr marL="457200" indent="-457200">
              <a:buFont typeface="Wingdings" pitchFamily="2" charset="2"/>
              <a:buChar char="Ø"/>
            </a:pPr>
            <a:r>
              <a:rPr lang="fr-FR" sz="2800" dirty="0"/>
              <a:t>React JS</a:t>
            </a:r>
          </a:p>
        </p:txBody>
      </p:sp>
      <p:sp>
        <p:nvSpPr>
          <p:cNvPr id="11" name="ZoneTexte 10">
            <a:extLst>
              <a:ext uri="{FF2B5EF4-FFF2-40B4-BE49-F238E27FC236}">
                <a16:creationId xmlns:a16="http://schemas.microsoft.com/office/drawing/2014/main" id="{346D55E6-95ED-8C3B-65DC-E423EDEC05F5}"/>
              </a:ext>
            </a:extLst>
          </p:cNvPr>
          <p:cNvSpPr txBox="1"/>
          <p:nvPr/>
        </p:nvSpPr>
        <p:spPr>
          <a:xfrm>
            <a:off x="327991" y="496504"/>
            <a:ext cx="11449879" cy="605294"/>
          </a:xfrm>
          <a:prstGeom prst="rect">
            <a:avLst/>
          </a:prstGeom>
          <a:noFill/>
        </p:spPr>
        <p:txBody>
          <a:bodyPr wrap="square">
            <a:spAutoFit/>
          </a:bodyPr>
          <a:lstStyle/>
          <a:p>
            <a:pPr algn="ctr">
              <a:lnSpc>
                <a:spcPct val="110000"/>
              </a:lnSpc>
              <a:spcBef>
                <a:spcPct val="0"/>
              </a:spcBef>
              <a:spcAft>
                <a:spcPts val="600"/>
              </a:spcAft>
            </a:pPr>
            <a:r>
              <a:rPr lang="en-US" sz="3200" cap="all" spc="600" dirty="0">
                <a:solidFill>
                  <a:schemeClr val="tx2"/>
                </a:solidFill>
                <a:latin typeface="+mj-lt"/>
                <a:ea typeface="+mj-ea"/>
                <a:cs typeface="+mj-cs"/>
              </a:rPr>
              <a:t>Framework front-end</a:t>
            </a:r>
          </a:p>
        </p:txBody>
      </p:sp>
    </p:spTree>
    <p:extLst>
      <p:ext uri="{BB962C8B-B14F-4D97-AF65-F5344CB8AC3E}">
        <p14:creationId xmlns:p14="http://schemas.microsoft.com/office/powerpoint/2010/main" val="1270455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3B47881-B70B-693D-18C4-5AD8AB656A28}"/>
              </a:ext>
            </a:extLst>
          </p:cNvPr>
          <p:cNvPicPr>
            <a:picLocks noChangeAspect="1"/>
          </p:cNvPicPr>
          <p:nvPr/>
        </p:nvPicPr>
        <p:blipFill>
          <a:blip r:embed="rId2"/>
          <a:stretch>
            <a:fillRect/>
          </a:stretch>
        </p:blipFill>
        <p:spPr>
          <a:xfrm>
            <a:off x="421028" y="2632479"/>
            <a:ext cx="2148798" cy="2286834"/>
          </a:xfrm>
          <a:prstGeom prst="rect">
            <a:avLst/>
          </a:prstGeom>
        </p:spPr>
      </p:pic>
      <p:pic>
        <p:nvPicPr>
          <p:cNvPr id="5" name="Image 4">
            <a:extLst>
              <a:ext uri="{FF2B5EF4-FFF2-40B4-BE49-F238E27FC236}">
                <a16:creationId xmlns:a16="http://schemas.microsoft.com/office/drawing/2014/main" id="{02255DAF-EE83-BDD2-7E06-41426F4658C8}"/>
              </a:ext>
            </a:extLst>
          </p:cNvPr>
          <p:cNvPicPr>
            <a:picLocks noChangeAspect="1"/>
          </p:cNvPicPr>
          <p:nvPr/>
        </p:nvPicPr>
        <p:blipFill>
          <a:blip r:embed="rId3"/>
          <a:stretch>
            <a:fillRect/>
          </a:stretch>
        </p:blipFill>
        <p:spPr>
          <a:xfrm>
            <a:off x="2636904" y="868925"/>
            <a:ext cx="2575439" cy="1237909"/>
          </a:xfrm>
          <a:prstGeom prst="rect">
            <a:avLst/>
          </a:prstGeom>
        </p:spPr>
      </p:pic>
      <p:pic>
        <p:nvPicPr>
          <p:cNvPr id="6" name="Image 5">
            <a:extLst>
              <a:ext uri="{FF2B5EF4-FFF2-40B4-BE49-F238E27FC236}">
                <a16:creationId xmlns:a16="http://schemas.microsoft.com/office/drawing/2014/main" id="{0EFAA8BA-2DD5-6A3A-4334-95A574E32A75}"/>
              </a:ext>
            </a:extLst>
          </p:cNvPr>
          <p:cNvPicPr>
            <a:picLocks noChangeAspect="1"/>
          </p:cNvPicPr>
          <p:nvPr/>
        </p:nvPicPr>
        <p:blipFill>
          <a:blip r:embed="rId4"/>
          <a:stretch>
            <a:fillRect/>
          </a:stretch>
        </p:blipFill>
        <p:spPr>
          <a:xfrm>
            <a:off x="265800" y="4909374"/>
            <a:ext cx="2781300" cy="1028700"/>
          </a:xfrm>
          <a:prstGeom prst="rect">
            <a:avLst/>
          </a:prstGeom>
        </p:spPr>
      </p:pic>
      <p:pic>
        <p:nvPicPr>
          <p:cNvPr id="7" name="Image 6">
            <a:extLst>
              <a:ext uri="{FF2B5EF4-FFF2-40B4-BE49-F238E27FC236}">
                <a16:creationId xmlns:a16="http://schemas.microsoft.com/office/drawing/2014/main" id="{909D740A-C4DA-1E95-29BC-5D0BD0488CAF}"/>
              </a:ext>
            </a:extLst>
          </p:cNvPr>
          <p:cNvPicPr>
            <a:picLocks noChangeAspect="1"/>
          </p:cNvPicPr>
          <p:nvPr/>
        </p:nvPicPr>
        <p:blipFill rotWithShape="1">
          <a:blip r:embed="rId5"/>
          <a:srcRect l="9546" t="7553" r="5176" b="14717"/>
          <a:stretch/>
        </p:blipFill>
        <p:spPr>
          <a:xfrm>
            <a:off x="363188" y="1113801"/>
            <a:ext cx="2196134" cy="1553988"/>
          </a:xfrm>
          <a:prstGeom prst="rect">
            <a:avLst/>
          </a:prstGeom>
        </p:spPr>
      </p:pic>
      <p:pic>
        <p:nvPicPr>
          <p:cNvPr id="8" name="Image 7">
            <a:extLst>
              <a:ext uri="{FF2B5EF4-FFF2-40B4-BE49-F238E27FC236}">
                <a16:creationId xmlns:a16="http://schemas.microsoft.com/office/drawing/2014/main" id="{4BF269E5-825C-4283-86CC-5107130BFCCC}"/>
              </a:ext>
            </a:extLst>
          </p:cNvPr>
          <p:cNvPicPr>
            <a:picLocks noChangeAspect="1"/>
          </p:cNvPicPr>
          <p:nvPr/>
        </p:nvPicPr>
        <p:blipFill>
          <a:blip r:embed="rId6"/>
          <a:stretch>
            <a:fillRect/>
          </a:stretch>
        </p:blipFill>
        <p:spPr>
          <a:xfrm>
            <a:off x="3047100" y="4895784"/>
            <a:ext cx="3135892" cy="1553988"/>
          </a:xfrm>
          <a:prstGeom prst="rect">
            <a:avLst/>
          </a:prstGeom>
        </p:spPr>
      </p:pic>
      <p:pic>
        <p:nvPicPr>
          <p:cNvPr id="10" name="Image 9">
            <a:extLst>
              <a:ext uri="{FF2B5EF4-FFF2-40B4-BE49-F238E27FC236}">
                <a16:creationId xmlns:a16="http://schemas.microsoft.com/office/drawing/2014/main" id="{5921C4A4-06CC-AF3F-DB58-3246F7563B3C}"/>
              </a:ext>
            </a:extLst>
          </p:cNvPr>
          <p:cNvPicPr>
            <a:picLocks noChangeAspect="1"/>
          </p:cNvPicPr>
          <p:nvPr/>
        </p:nvPicPr>
        <p:blipFill rotWithShape="1">
          <a:blip r:embed="rId7"/>
          <a:srcRect r="4746"/>
          <a:stretch/>
        </p:blipFill>
        <p:spPr>
          <a:xfrm>
            <a:off x="2676046" y="3320473"/>
            <a:ext cx="2267527" cy="1739601"/>
          </a:xfrm>
          <a:prstGeom prst="rect">
            <a:avLst/>
          </a:prstGeom>
        </p:spPr>
      </p:pic>
      <p:sp>
        <p:nvSpPr>
          <p:cNvPr id="11" name="ZoneTexte 10">
            <a:extLst>
              <a:ext uri="{FF2B5EF4-FFF2-40B4-BE49-F238E27FC236}">
                <a16:creationId xmlns:a16="http://schemas.microsoft.com/office/drawing/2014/main" id="{EA773CFC-D622-CC7B-7A6F-5E80F8B45B3E}"/>
              </a:ext>
            </a:extLst>
          </p:cNvPr>
          <p:cNvSpPr txBox="1"/>
          <p:nvPr/>
        </p:nvSpPr>
        <p:spPr>
          <a:xfrm>
            <a:off x="7129220" y="2340244"/>
            <a:ext cx="3580109" cy="3539430"/>
          </a:xfrm>
          <a:prstGeom prst="rect">
            <a:avLst/>
          </a:prstGeom>
          <a:noFill/>
        </p:spPr>
        <p:txBody>
          <a:bodyPr wrap="square" rtlCol="0">
            <a:spAutoFit/>
          </a:bodyPr>
          <a:lstStyle/>
          <a:p>
            <a:pPr marL="457200" indent="-457200">
              <a:buFont typeface="Wingdings" pitchFamily="2" charset="2"/>
              <a:buChar char="Ø"/>
            </a:pPr>
            <a:r>
              <a:rPr lang="fr-FR" sz="2800" dirty="0"/>
              <a:t>Django</a:t>
            </a:r>
          </a:p>
          <a:p>
            <a:pPr marL="457200" indent="-457200">
              <a:buFont typeface="Wingdings" pitchFamily="2" charset="2"/>
              <a:buChar char="Ø"/>
            </a:pPr>
            <a:r>
              <a:rPr lang="fr-FR" sz="2800" dirty="0"/>
              <a:t>MongoDB</a:t>
            </a:r>
          </a:p>
          <a:p>
            <a:pPr marL="457200" indent="-457200">
              <a:buFont typeface="Wingdings" pitchFamily="2" charset="2"/>
              <a:buChar char="Ø"/>
            </a:pPr>
            <a:r>
              <a:rPr lang="fr-FR" sz="2800" dirty="0"/>
              <a:t>Mongoose</a:t>
            </a:r>
          </a:p>
          <a:p>
            <a:pPr marL="457200" indent="-457200">
              <a:buFont typeface="Wingdings" pitchFamily="2" charset="2"/>
              <a:buChar char="Ø"/>
            </a:pPr>
            <a:r>
              <a:rPr lang="fr-FR" sz="2800" dirty="0"/>
              <a:t>MySQL</a:t>
            </a:r>
          </a:p>
          <a:p>
            <a:pPr marL="457200" indent="-457200">
              <a:buFont typeface="Wingdings" pitchFamily="2" charset="2"/>
              <a:buChar char="Ø"/>
            </a:pPr>
            <a:r>
              <a:rPr lang="fr-FR" sz="2800" dirty="0"/>
              <a:t>Prisma ORM</a:t>
            </a:r>
          </a:p>
          <a:p>
            <a:pPr marL="457200" indent="-457200">
              <a:buFont typeface="Wingdings" pitchFamily="2" charset="2"/>
              <a:buChar char="Ø"/>
            </a:pPr>
            <a:r>
              <a:rPr lang="fr-FR" sz="2800" dirty="0"/>
              <a:t>Express</a:t>
            </a:r>
          </a:p>
          <a:p>
            <a:pPr marL="457200" indent="-457200">
              <a:buFont typeface="Wingdings" pitchFamily="2" charset="2"/>
              <a:buChar char="Ø"/>
            </a:pPr>
            <a:r>
              <a:rPr lang="fr-FR" sz="2800" dirty="0"/>
              <a:t>Ruby on Rails</a:t>
            </a:r>
          </a:p>
          <a:p>
            <a:pPr marL="457200" indent="-457200">
              <a:buFont typeface="Wingdings" pitchFamily="2" charset="2"/>
              <a:buChar char="Ø"/>
            </a:pPr>
            <a:r>
              <a:rPr lang="fr-FR" sz="2800" dirty="0"/>
              <a:t>Twitter</a:t>
            </a:r>
          </a:p>
        </p:txBody>
      </p:sp>
      <p:sp>
        <p:nvSpPr>
          <p:cNvPr id="13" name="ZoneTexte 12">
            <a:extLst>
              <a:ext uri="{FF2B5EF4-FFF2-40B4-BE49-F238E27FC236}">
                <a16:creationId xmlns:a16="http://schemas.microsoft.com/office/drawing/2014/main" id="{90DB1F14-6279-AC2A-29FA-F564C381A12B}"/>
              </a:ext>
            </a:extLst>
          </p:cNvPr>
          <p:cNvSpPr txBox="1"/>
          <p:nvPr/>
        </p:nvSpPr>
        <p:spPr>
          <a:xfrm>
            <a:off x="363188" y="335499"/>
            <a:ext cx="11465623" cy="605294"/>
          </a:xfrm>
          <a:prstGeom prst="rect">
            <a:avLst/>
          </a:prstGeom>
          <a:noFill/>
        </p:spPr>
        <p:txBody>
          <a:bodyPr wrap="square">
            <a:spAutoFit/>
          </a:bodyPr>
          <a:lstStyle/>
          <a:p>
            <a:pPr algn="ctr">
              <a:lnSpc>
                <a:spcPct val="110000"/>
              </a:lnSpc>
              <a:spcBef>
                <a:spcPct val="0"/>
              </a:spcBef>
              <a:spcAft>
                <a:spcPts val="600"/>
              </a:spcAft>
            </a:pPr>
            <a:r>
              <a:rPr lang="en-US" sz="3200" cap="all" spc="600" dirty="0">
                <a:solidFill>
                  <a:schemeClr val="tx2"/>
                </a:solidFill>
                <a:latin typeface="+mj-lt"/>
                <a:ea typeface="+mj-ea"/>
                <a:cs typeface="+mj-cs"/>
              </a:rPr>
              <a:t>Framework back-end</a:t>
            </a:r>
          </a:p>
        </p:txBody>
      </p:sp>
      <p:pic>
        <p:nvPicPr>
          <p:cNvPr id="3" name="Image 2">
            <a:extLst>
              <a:ext uri="{FF2B5EF4-FFF2-40B4-BE49-F238E27FC236}">
                <a16:creationId xmlns:a16="http://schemas.microsoft.com/office/drawing/2014/main" id="{61BC95E4-A224-24FD-F0EF-0AA0658D3F86}"/>
              </a:ext>
            </a:extLst>
          </p:cNvPr>
          <p:cNvPicPr>
            <a:picLocks noChangeAspect="1"/>
          </p:cNvPicPr>
          <p:nvPr/>
        </p:nvPicPr>
        <p:blipFill>
          <a:blip r:embed="rId8"/>
          <a:stretch>
            <a:fillRect/>
          </a:stretch>
        </p:blipFill>
        <p:spPr>
          <a:xfrm>
            <a:off x="2636904" y="2150806"/>
            <a:ext cx="2306669" cy="1127475"/>
          </a:xfrm>
          <a:prstGeom prst="rect">
            <a:avLst/>
          </a:prstGeom>
        </p:spPr>
      </p:pic>
      <p:pic>
        <p:nvPicPr>
          <p:cNvPr id="14" name="Image 13">
            <a:extLst>
              <a:ext uri="{FF2B5EF4-FFF2-40B4-BE49-F238E27FC236}">
                <a16:creationId xmlns:a16="http://schemas.microsoft.com/office/drawing/2014/main" id="{971163FD-C9D1-DF32-A8F7-3E8817A69424}"/>
              </a:ext>
            </a:extLst>
          </p:cNvPr>
          <p:cNvPicPr>
            <a:picLocks noChangeAspect="1"/>
          </p:cNvPicPr>
          <p:nvPr/>
        </p:nvPicPr>
        <p:blipFill>
          <a:blip r:embed="rId9"/>
          <a:stretch>
            <a:fillRect/>
          </a:stretch>
        </p:blipFill>
        <p:spPr>
          <a:xfrm>
            <a:off x="290385" y="5938075"/>
            <a:ext cx="2522389" cy="838084"/>
          </a:xfrm>
          <a:prstGeom prst="rect">
            <a:avLst/>
          </a:prstGeom>
        </p:spPr>
      </p:pic>
    </p:spTree>
    <p:extLst>
      <p:ext uri="{BB962C8B-B14F-4D97-AF65-F5344CB8AC3E}">
        <p14:creationId xmlns:p14="http://schemas.microsoft.com/office/powerpoint/2010/main" val="161017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5203327-3F04-3586-502F-55DD0965BD13}"/>
              </a:ext>
            </a:extLst>
          </p:cNvPr>
          <p:cNvPicPr>
            <a:picLocks noChangeAspect="1"/>
          </p:cNvPicPr>
          <p:nvPr/>
        </p:nvPicPr>
        <p:blipFill>
          <a:blip r:embed="rId2"/>
          <a:stretch>
            <a:fillRect/>
          </a:stretch>
        </p:blipFill>
        <p:spPr>
          <a:xfrm>
            <a:off x="979708" y="1256520"/>
            <a:ext cx="3085795" cy="1722304"/>
          </a:xfrm>
          <a:prstGeom prst="rect">
            <a:avLst/>
          </a:prstGeom>
        </p:spPr>
      </p:pic>
      <p:pic>
        <p:nvPicPr>
          <p:cNvPr id="5" name="Image 4">
            <a:extLst>
              <a:ext uri="{FF2B5EF4-FFF2-40B4-BE49-F238E27FC236}">
                <a16:creationId xmlns:a16="http://schemas.microsoft.com/office/drawing/2014/main" id="{0B8059BE-84F1-AAE3-A58B-10903170A811}"/>
              </a:ext>
            </a:extLst>
          </p:cNvPr>
          <p:cNvPicPr>
            <a:picLocks noChangeAspect="1"/>
          </p:cNvPicPr>
          <p:nvPr/>
        </p:nvPicPr>
        <p:blipFill rotWithShape="1">
          <a:blip r:embed="rId3"/>
          <a:srcRect l="4110" t="4450" r="-7538"/>
          <a:stretch/>
        </p:blipFill>
        <p:spPr>
          <a:xfrm>
            <a:off x="3289089" y="3255763"/>
            <a:ext cx="1908128" cy="1395507"/>
          </a:xfrm>
          <a:prstGeom prst="rect">
            <a:avLst/>
          </a:prstGeom>
        </p:spPr>
      </p:pic>
      <p:pic>
        <p:nvPicPr>
          <p:cNvPr id="6" name="Image 5">
            <a:extLst>
              <a:ext uri="{FF2B5EF4-FFF2-40B4-BE49-F238E27FC236}">
                <a16:creationId xmlns:a16="http://schemas.microsoft.com/office/drawing/2014/main" id="{8C9C8DF9-0307-B26F-7E5C-EEE0D1CE09A0}"/>
              </a:ext>
            </a:extLst>
          </p:cNvPr>
          <p:cNvPicPr>
            <a:picLocks noChangeAspect="1"/>
          </p:cNvPicPr>
          <p:nvPr/>
        </p:nvPicPr>
        <p:blipFill rotWithShape="1">
          <a:blip r:embed="rId4"/>
          <a:srcRect l="9546" t="7553" r="5176" b="14717"/>
          <a:stretch/>
        </p:blipFill>
        <p:spPr>
          <a:xfrm>
            <a:off x="1756123" y="4928210"/>
            <a:ext cx="1532966" cy="1084729"/>
          </a:xfrm>
          <a:prstGeom prst="rect">
            <a:avLst/>
          </a:prstGeom>
        </p:spPr>
      </p:pic>
      <p:pic>
        <p:nvPicPr>
          <p:cNvPr id="7" name="Image 6">
            <a:extLst>
              <a:ext uri="{FF2B5EF4-FFF2-40B4-BE49-F238E27FC236}">
                <a16:creationId xmlns:a16="http://schemas.microsoft.com/office/drawing/2014/main" id="{36D76DDB-F187-E201-C63F-C25D557FD8D1}"/>
              </a:ext>
            </a:extLst>
          </p:cNvPr>
          <p:cNvPicPr>
            <a:picLocks noChangeAspect="1"/>
          </p:cNvPicPr>
          <p:nvPr/>
        </p:nvPicPr>
        <p:blipFill rotWithShape="1">
          <a:blip r:embed="rId5"/>
          <a:srcRect b="4450"/>
          <a:stretch/>
        </p:blipFill>
        <p:spPr>
          <a:xfrm>
            <a:off x="694008" y="3255763"/>
            <a:ext cx="1986961" cy="1395507"/>
          </a:xfrm>
          <a:prstGeom prst="rect">
            <a:avLst/>
          </a:prstGeom>
        </p:spPr>
      </p:pic>
      <p:sp>
        <p:nvSpPr>
          <p:cNvPr id="8" name="ZoneTexte 7">
            <a:extLst>
              <a:ext uri="{FF2B5EF4-FFF2-40B4-BE49-F238E27FC236}">
                <a16:creationId xmlns:a16="http://schemas.microsoft.com/office/drawing/2014/main" id="{A8EA4F47-D95C-493C-ADBA-6B780988D76B}"/>
              </a:ext>
            </a:extLst>
          </p:cNvPr>
          <p:cNvSpPr txBox="1"/>
          <p:nvPr/>
        </p:nvSpPr>
        <p:spPr>
          <a:xfrm>
            <a:off x="762642" y="482703"/>
            <a:ext cx="10632256" cy="605294"/>
          </a:xfrm>
          <a:prstGeom prst="rect">
            <a:avLst/>
          </a:prstGeom>
          <a:noFill/>
        </p:spPr>
        <p:txBody>
          <a:bodyPr wrap="square">
            <a:spAutoFit/>
          </a:bodyPr>
          <a:lstStyle/>
          <a:p>
            <a:pPr algn="ctr">
              <a:lnSpc>
                <a:spcPct val="110000"/>
              </a:lnSpc>
              <a:spcBef>
                <a:spcPct val="0"/>
              </a:spcBef>
              <a:spcAft>
                <a:spcPts val="600"/>
              </a:spcAft>
            </a:pPr>
            <a:r>
              <a:rPr lang="en-US" sz="3200" cap="all" spc="600" dirty="0">
                <a:solidFill>
                  <a:schemeClr val="tx2"/>
                </a:solidFill>
                <a:latin typeface="+mj-lt"/>
                <a:ea typeface="+mj-ea"/>
                <a:cs typeface="+mj-cs"/>
              </a:rPr>
              <a:t>Outil de code</a:t>
            </a:r>
          </a:p>
        </p:txBody>
      </p:sp>
      <p:sp>
        <p:nvSpPr>
          <p:cNvPr id="9" name="ZoneTexte 8">
            <a:extLst>
              <a:ext uri="{FF2B5EF4-FFF2-40B4-BE49-F238E27FC236}">
                <a16:creationId xmlns:a16="http://schemas.microsoft.com/office/drawing/2014/main" id="{E32FFE39-9542-45E5-C9F8-72A2E51679ED}"/>
              </a:ext>
            </a:extLst>
          </p:cNvPr>
          <p:cNvSpPr txBox="1"/>
          <p:nvPr/>
        </p:nvSpPr>
        <p:spPr>
          <a:xfrm>
            <a:off x="7268705" y="2603715"/>
            <a:ext cx="2929180" cy="1815882"/>
          </a:xfrm>
          <a:prstGeom prst="rect">
            <a:avLst/>
          </a:prstGeom>
          <a:noFill/>
        </p:spPr>
        <p:txBody>
          <a:bodyPr wrap="square" rtlCol="0">
            <a:spAutoFit/>
          </a:bodyPr>
          <a:lstStyle/>
          <a:p>
            <a:pPr marL="457200" indent="-457200">
              <a:buFont typeface="Wingdings" pitchFamily="2" charset="2"/>
              <a:buChar char="Ø"/>
            </a:pPr>
            <a:r>
              <a:rPr lang="fr-FR" sz="2800" dirty="0"/>
              <a:t>GitHub</a:t>
            </a:r>
          </a:p>
          <a:p>
            <a:pPr marL="457200" indent="-457200">
              <a:buFont typeface="Wingdings" pitchFamily="2" charset="2"/>
              <a:buChar char="Ø"/>
            </a:pPr>
            <a:r>
              <a:rPr lang="fr-FR" sz="2800" dirty="0"/>
              <a:t>GIT</a:t>
            </a:r>
          </a:p>
          <a:p>
            <a:pPr marL="457200" indent="-457200">
              <a:buFont typeface="Wingdings" pitchFamily="2" charset="2"/>
              <a:buChar char="Ø"/>
            </a:pPr>
            <a:r>
              <a:rPr lang="fr-FR" sz="2800" dirty="0"/>
              <a:t>NPM</a:t>
            </a:r>
          </a:p>
          <a:p>
            <a:pPr marL="457200" indent="-457200">
              <a:buFont typeface="Wingdings" pitchFamily="2" charset="2"/>
              <a:buChar char="Ø"/>
            </a:pPr>
            <a:r>
              <a:rPr lang="fr-FR" sz="2800" dirty="0"/>
              <a:t>Twitter</a:t>
            </a:r>
          </a:p>
        </p:txBody>
      </p:sp>
    </p:spTree>
    <p:extLst>
      <p:ext uri="{BB962C8B-B14F-4D97-AF65-F5344CB8AC3E}">
        <p14:creationId xmlns:p14="http://schemas.microsoft.com/office/powerpoint/2010/main" val="466567460"/>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17871</TotalTime>
  <Words>486</Words>
  <Application>Microsoft Macintosh PowerPoint</Application>
  <PresentationFormat>Grand écran</PresentationFormat>
  <Paragraphs>53</Paragraphs>
  <Slides>10</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10</vt:i4>
      </vt:variant>
    </vt:vector>
  </HeadingPairs>
  <TitlesOfParts>
    <vt:vector size="17" baseType="lpstr">
      <vt:lpstr>Batang</vt:lpstr>
      <vt:lpstr>Arial</vt:lpstr>
      <vt:lpstr>Avenir Next LT Pro</vt:lpstr>
      <vt:lpstr>AvenirNext LT Pro Medium</vt:lpstr>
      <vt:lpstr>Posterama</vt:lpstr>
      <vt:lpstr>Wingdings</vt:lpstr>
      <vt:lpstr>ExploreVTI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Ferchichi, Abdelrahmane</dc:creator>
  <cp:lastModifiedBy>Ferchichi, Abdelrahmane</cp:lastModifiedBy>
  <cp:revision>8</cp:revision>
  <dcterms:created xsi:type="dcterms:W3CDTF">2024-02-08T22:44:43Z</dcterms:created>
  <dcterms:modified xsi:type="dcterms:W3CDTF">2024-02-28T03:15:24Z</dcterms:modified>
</cp:coreProperties>
</file>